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453c840f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453c840f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brings us to contextual word embeddings, which is one of the great innovations of Transformers.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t>Transformers build a representation of a word that is sensitive to surrounding context.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-For example, in the sentence “You need a bat and ball to play”, the meaning of bat should be closer to ball than cave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-So this was huge, the downside is that I need to load a whole model to produce these, whereas with word2vec or glove you just had to load the embedding dictionary, but if you do have the memory and compute necessary it’s just an infinitely better way to produce representations of words.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56ad3e9e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56ad3e9e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now that we’ve been briefly </a:t>
            </a:r>
            <a:r>
              <a:rPr lang="en"/>
              <a:t>introduced to Transformers, let’s talk about the most popular transformer out there today, BERT.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original transformer was an encoder-decoder architecture.  Soon afterwards in 2018, a group at Google figured out that you didn’t need the decoder, especially if you were not worried about generation but more focused on representation.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Another key thing they did is they made the encoder bidirectional, which we’ve seen with RNN’s.  This means that it’s reading context both from left and right, as opposed to the original transformer that just read from the left.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I’ll describe how they trained on the next slide, but the key thing to take away is that they basically took this original transformer architecture and chopped off the decoder and said we’re just going to focus on building these bi-directional representations, and not worry about decoding or generation.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453c840fb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453c840fb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did they train this encoder-only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original transformer was trained in a left ro right fashion to predict the next word.  This meant that the word at position 5 didn’t know what word was at position 10.</a:t>
            </a:r>
            <a:endParaRPr/>
          </a:p>
          <a:p>
            <a:pPr indent="0" lvl="0" marL="0" rtl="0" algn="l">
              <a:spcBef>
                <a:spcPts val="0"/>
              </a:spcBef>
              <a:spcAft>
                <a:spcPts val="0"/>
              </a:spcAft>
              <a:buNone/>
            </a:pPr>
            <a:r>
              <a:rPr lang="en"/>
              <a:t>-On the other hand, BERT trained using a masked language modeling objective, where one or more words in the middle of a sequence are removed and the model must use the representations of the surrounding context to predict this missing words.</a:t>
            </a:r>
            <a:endParaRPr/>
          </a:p>
          <a:p>
            <a:pPr indent="0" lvl="0" marL="0" rtl="0" algn="l">
              <a:spcBef>
                <a:spcPts val="0"/>
              </a:spcBef>
              <a:spcAft>
                <a:spcPts val="0"/>
              </a:spcAft>
              <a:buNone/>
            </a:pPr>
            <a:r>
              <a:rPr lang="en"/>
              <a:t>-Thus it learned to incorporate context not just from the left, but also from the right, and this made its representations much more powerful.</a:t>
            </a:r>
            <a:endParaRPr/>
          </a:p>
          <a:p>
            <a:pPr indent="0" lvl="0" marL="0" rtl="0" algn="l">
              <a:spcBef>
                <a:spcPts val="0"/>
              </a:spcBef>
              <a:spcAft>
                <a:spcPts val="0"/>
              </a:spcAft>
              <a:buNone/>
            </a:pPr>
            <a:r>
              <a:rPr lang="en"/>
              <a:t>-So you can see in the diagram here…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56ad3e9e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56ad3e9e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453c840fb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453c840fb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453c840fb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453c840fb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453c840fb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453c840fb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4fc23bf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4fc23bf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4fc23bf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4fc23bf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4fc23bf1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4fc23bf1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5f4a245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5f4a245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-Ok so first let’s start with a quick recap of the state of NLP and text representations before 2017 and the dawn of Transformers.  I know some of this will be review, but bear with me, there will lots of exciting new 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-So let’s start with recurrent neural networks, or RNN’s.  RNN’s are a technique for for modeling time series data, where your data inputs are coming in over time.  They’ve been around for a long time, but really started to come to the forefront of NLP around 2010 when people figured out new and better ways to train them.</a:t>
            </a:r>
            <a:endParaRPr>
              <a:solidFill>
                <a:schemeClr val="dk1"/>
              </a:solidFill>
            </a:endParaRPr>
          </a:p>
          <a:p>
            <a:pPr indent="0" lvl="0" marL="0" rtl="0" algn="l">
              <a:spcBef>
                <a:spcPts val="0"/>
              </a:spcBef>
              <a:spcAft>
                <a:spcPts val="0"/>
              </a:spcAft>
              <a:buNone/>
            </a:pPr>
            <a:r>
              <a:rPr lang="en">
                <a:solidFill>
                  <a:schemeClr val="dk1"/>
                </a:solidFill>
              </a:rPr>
              <a:t>-They quickly became the state of the art in NLP, especially for generation tasks but also for sequence classification, document reading, and most any other NLP task you can imagine</a:t>
            </a:r>
            <a:endParaRPr>
              <a:solidFill>
                <a:schemeClr val="dk1"/>
              </a:solidFill>
            </a:endParaRPr>
          </a:p>
          <a:p>
            <a:pPr indent="0" lvl="0" marL="0" rtl="0" algn="l">
              <a:spcBef>
                <a:spcPts val="0"/>
              </a:spcBef>
              <a:spcAft>
                <a:spcPts val="0"/>
              </a:spcAft>
              <a:buNone/>
            </a:pPr>
            <a:r>
              <a:rPr lang="en">
                <a:solidFill>
                  <a:schemeClr val="dk1"/>
                </a:solidFill>
              </a:rPr>
              <a:t>-RNN’s are commonly used with encoder/decoder architectures, where you have one network that might encode, or read in an english sentence, and a second network that decodes the encoder representation, let’s say into French.</a:t>
            </a:r>
            <a:endParaRPr>
              <a:solidFill>
                <a:schemeClr val="dk1"/>
              </a:solidFill>
            </a:endParaRPr>
          </a:p>
          <a:p>
            <a:pPr indent="0" lvl="0" marL="0" rtl="0" algn="l">
              <a:spcBef>
                <a:spcPts val="0"/>
              </a:spcBef>
              <a:spcAft>
                <a:spcPts val="0"/>
              </a:spcAft>
              <a:buNone/>
            </a:pPr>
            <a:r>
              <a:rPr lang="en">
                <a:solidFill>
                  <a:schemeClr val="dk1"/>
                </a:solidFill>
              </a:rPr>
              <a:t>-Ok so those are RNN’s, and they were really the blunt instrument with which one could approach any problem until about 5 years ago.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-While all that was happening, another line of NLP research was focusing on producing meaningful word representations.  </a:t>
            </a:r>
            <a:endParaRPr>
              <a:solidFill>
                <a:schemeClr val="dk1"/>
              </a:solidFill>
            </a:endParaRPr>
          </a:p>
          <a:p>
            <a:pPr indent="0" lvl="0" marL="0" rtl="0" algn="l">
              <a:spcBef>
                <a:spcPts val="0"/>
              </a:spcBef>
              <a:spcAft>
                <a:spcPts val="0"/>
              </a:spcAft>
              <a:buNone/>
            </a:pPr>
            <a:r>
              <a:rPr lang="en">
                <a:solidFill>
                  <a:schemeClr val="dk1"/>
                </a:solidFill>
              </a:rPr>
              <a:t>-Whereas RNN’s really specialize in representing sequences, techniques like Word2Vec and Glove were more focused on how we can represent individual words.  These word representations can also be combined to represent a whole sequence and this actually works pretty well, but in general they were really focused on the representations of individual words.</a:t>
            </a:r>
            <a:endParaRPr>
              <a:solidFill>
                <a:schemeClr val="dk1"/>
              </a:solidFill>
            </a:endParaRPr>
          </a:p>
          <a:p>
            <a:pPr indent="0" lvl="0" marL="0" rtl="0" algn="l">
              <a:spcBef>
                <a:spcPts val="0"/>
              </a:spcBef>
              <a:spcAft>
                <a:spcPts val="0"/>
              </a:spcAft>
              <a:buNone/>
            </a:pPr>
            <a:r>
              <a:rPr lang="en">
                <a:solidFill>
                  <a:schemeClr val="dk1"/>
                </a:solidFill>
              </a:rPr>
              <a:t>-This was very useful for performing tasks like analogies, and really gave rise to the idea of pre-trained models in NLP, where even if training an RNN on some task would perform better, people would prefer to use a pre-trained model like Glove or word2vec because it was good enough and it was easier.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453c840f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453c840f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while word embeddings were enormously useful and really pushed the field and many benchmarks forward, they had one giant, glaring weakness that pretty much doomed them from the start.</a:t>
            </a:r>
            <a:endParaRPr/>
          </a:p>
          <a:p>
            <a:pPr indent="0" lvl="0" marL="0" rtl="0" algn="l">
              <a:spcBef>
                <a:spcPts val="0"/>
              </a:spcBef>
              <a:spcAft>
                <a:spcPts val="0"/>
              </a:spcAft>
              <a:buNone/>
            </a:pPr>
            <a:r>
              <a:rPr lang="en"/>
              <a:t>-And that is the fact that for a given word, these models return the same numerical representation no matter what the surrounding context.</a:t>
            </a:r>
            <a:endParaRPr/>
          </a:p>
          <a:p>
            <a:pPr indent="0" lvl="0" marL="0" rtl="0" algn="l">
              <a:spcBef>
                <a:spcPts val="0"/>
              </a:spcBef>
              <a:spcAft>
                <a:spcPts val="0"/>
              </a:spcAft>
              <a:buNone/>
            </a:pPr>
            <a:r>
              <a:rPr lang="en"/>
              <a:t>-So if you have two </a:t>
            </a:r>
            <a:r>
              <a:rPr lang="en"/>
              <a:t>sentences, ‘we need a bat and ball to play’ and ‘the bat returned to its cave for the day’, a model like GLOVE or word2vec is going to return the same numerical representation in either case.  </a:t>
            </a:r>
            <a:endParaRPr/>
          </a:p>
          <a:p>
            <a:pPr indent="0" lvl="0" marL="0" rtl="0" algn="l">
              <a:spcBef>
                <a:spcPts val="0"/>
              </a:spcBef>
              <a:spcAft>
                <a:spcPts val="0"/>
              </a:spcAft>
              <a:buNone/>
            </a:pPr>
            <a:r>
              <a:rPr lang="en"/>
              <a:t>-So you can imagine that is just a giant limitation, because if I want to perform some task with that word, like matching words in a caption to objects in an image, it seems pretty important that I know whether the bat seems to be a baseball bat or a winged creature based on context.</a:t>
            </a:r>
            <a:endParaRPr/>
          </a:p>
          <a:p>
            <a:pPr indent="0" lvl="0" marL="0" rtl="0" algn="l">
              <a:spcBef>
                <a:spcPts val="0"/>
              </a:spcBef>
              <a:spcAft>
                <a:spcPts val="0"/>
              </a:spcAft>
              <a:buNone/>
            </a:pPr>
            <a:r>
              <a:rPr lang="en"/>
              <a:t>-So while these methods were super successful and a great step forward, there was a need for a better way of representing words in a sequence.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453c840f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453c840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let’s look at RNN’s and why this wasn’t the ultimate solution in NLP.</a:t>
            </a:r>
            <a:endParaRPr/>
          </a:p>
          <a:p>
            <a:pPr indent="0" lvl="0" marL="0" rtl="0" algn="l">
              <a:spcBef>
                <a:spcPts val="0"/>
              </a:spcBef>
              <a:spcAft>
                <a:spcPts val="0"/>
              </a:spcAft>
              <a:buNone/>
            </a:pPr>
            <a:r>
              <a:rPr lang="en"/>
              <a:t>-Basically the main thing here is that RNN’s are just brutally slow to train.</a:t>
            </a:r>
            <a:endParaRPr/>
          </a:p>
          <a:p>
            <a:pPr indent="0" lvl="0" marL="0" rtl="0" algn="l">
              <a:spcBef>
                <a:spcPts val="0"/>
              </a:spcBef>
              <a:spcAft>
                <a:spcPts val="0"/>
              </a:spcAft>
              <a:buNone/>
            </a:pPr>
            <a:r>
              <a:rPr lang="en"/>
              <a:t>-You have to perform back-propogation through time, so for a sequence length of 100, which really isn’t even that long, backpropogation takes 100 separate steps, no matter how many GPU’s you have or how much parallel hardware.</a:t>
            </a:r>
            <a:endParaRPr/>
          </a:p>
          <a:p>
            <a:pPr indent="0" lvl="0" marL="0" rtl="0" algn="l">
              <a:spcBef>
                <a:spcPts val="0"/>
              </a:spcBef>
              <a:spcAft>
                <a:spcPts val="0"/>
              </a:spcAft>
              <a:buNone/>
            </a:pPr>
            <a:r>
              <a:rPr lang="en"/>
              <a:t>-So that was really the main limitation of RNN’s, that they were just very slow to train, with the biggest RNN’s never getting more than 8 or so layers deep while Image networks being developed at the same time were stacking 100’s of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in RNN’s you have this information bottleneck where there’s just this one memory cell that’s supposed to hold all of the information you need to represent a </a:t>
            </a:r>
            <a:r>
              <a:rPr lang="en"/>
              <a:t>sequence</a:t>
            </a:r>
            <a:r>
              <a:rPr lang="en"/>
              <a:t> and it is constantly overwritten.  </a:t>
            </a:r>
            <a:endParaRPr/>
          </a:p>
          <a:p>
            <a:pPr indent="0" lvl="0" marL="0" rtl="0" algn="l">
              <a:spcBef>
                <a:spcPts val="0"/>
              </a:spcBef>
              <a:spcAft>
                <a:spcPts val="0"/>
              </a:spcAft>
              <a:buNone/>
            </a:pPr>
            <a:r>
              <a:rPr lang="en"/>
              <a:t>-So if you have a long sentence, by the time you get to the end it’s </a:t>
            </a:r>
            <a:r>
              <a:rPr lang="en"/>
              <a:t>unlikely</a:t>
            </a:r>
            <a:r>
              <a:rPr lang="en"/>
              <a:t> that you’ll have the information necessary to answer questions about words from the beginning of the sentence.</a:t>
            </a:r>
            <a:endParaRPr/>
          </a:p>
          <a:p>
            <a:pPr indent="0" lvl="0" marL="0" rtl="0" algn="l">
              <a:spcBef>
                <a:spcPts val="0"/>
              </a:spcBef>
              <a:spcAft>
                <a:spcPts val="0"/>
              </a:spcAft>
              <a:buNone/>
            </a:pPr>
            <a:r>
              <a:rPr lang="en"/>
              <a:t>-Here’s an example of such a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not to get too into the weeds but RNN’s also suffer from vanishing and exploding gradients, which make them rather difficult to train.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453c840fb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453c840fb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now let’s pivot a bit and talk about attention.  </a:t>
            </a:r>
            <a:endParaRPr/>
          </a:p>
          <a:p>
            <a:pPr indent="0" lvl="0" marL="0" rtl="0" algn="l">
              <a:spcBef>
                <a:spcPts val="0"/>
              </a:spcBef>
              <a:spcAft>
                <a:spcPts val="0"/>
              </a:spcAft>
              <a:buNone/>
            </a:pPr>
            <a:r>
              <a:rPr lang="en"/>
              <a:t>-The main idea in attention is that a word should be represented based on all available context.</a:t>
            </a:r>
            <a:endParaRPr/>
          </a:p>
          <a:p>
            <a:pPr indent="0" lvl="0" marL="0" rtl="0" algn="l">
              <a:spcBef>
                <a:spcPts val="0"/>
              </a:spcBef>
              <a:spcAft>
                <a:spcPts val="0"/>
              </a:spcAft>
              <a:buNone/>
            </a:pPr>
            <a:r>
              <a:rPr lang="en"/>
              <a:t>-Ok so when you’re decoding this word here, you want to have access to all of these words over here</a:t>
            </a:r>
            <a:endParaRPr/>
          </a:p>
          <a:p>
            <a:pPr indent="0" lvl="0" marL="0" rtl="0" algn="l">
              <a:spcBef>
                <a:spcPts val="0"/>
              </a:spcBef>
              <a:spcAft>
                <a:spcPts val="0"/>
              </a:spcAft>
              <a:buNone/>
            </a:pPr>
            <a:r>
              <a:rPr lang="en"/>
              <a:t>-With an RNN, this isn’t exactly possible, because it’s likely that information about the beginning of the sequence has been lost.</a:t>
            </a:r>
            <a:endParaRPr/>
          </a:p>
          <a:p>
            <a:pPr indent="0" lvl="0" marL="0" rtl="0" algn="l">
              <a:spcBef>
                <a:spcPts val="0"/>
              </a:spcBef>
              <a:spcAft>
                <a:spcPts val="0"/>
              </a:spcAft>
              <a:buNone/>
            </a:pPr>
            <a:r>
              <a:rPr lang="en"/>
              <a:t>-So attention has this mechanism, where the main thing you need to understand is that at every position, you’re able to directly access every positon.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chart, give example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56ad3e9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56ad3e9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the point of all this, attention and RNN’s, is that w</a:t>
            </a:r>
            <a:r>
              <a:rPr lang="en"/>
              <a:t>e would like our model to have access to the other words in a sentence when building the representation of some word</a:t>
            </a:r>
            <a:endParaRPr/>
          </a:p>
          <a:p>
            <a:pPr indent="0" lvl="0" marL="0" rtl="0" algn="l">
              <a:spcBef>
                <a:spcPts val="0"/>
              </a:spcBef>
              <a:spcAft>
                <a:spcPts val="0"/>
              </a:spcAft>
              <a:buNone/>
            </a:pPr>
            <a:r>
              <a:rPr lang="en"/>
              <a:t>-Previously we achieved this by having the recurrent connections.</a:t>
            </a:r>
            <a:endParaRPr/>
          </a:p>
          <a:p>
            <a:pPr indent="0" lvl="0" marL="0" rtl="0" algn="l">
              <a:spcBef>
                <a:spcPts val="0"/>
              </a:spcBef>
              <a:spcAft>
                <a:spcPts val="0"/>
              </a:spcAft>
              <a:buNone/>
            </a:pPr>
            <a:r>
              <a:rPr lang="en"/>
              <a:t>-So as you can see here, the word in position 3 gets it information about the other words through these lateral connections…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-However, as I mentioned earlier, this meant we had to backprop through time.  Backprop is computer in the opposite direction from these arrows, so to compute the gradient at position….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typical sequence lengths, this could be very slow, even if there was only one or a few layers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56ad3e9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56ad3e9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in 2017 some very smart people figured out that in fact we don’t need these lateral connections to get the information from other words.</a:t>
            </a:r>
            <a:endParaRPr/>
          </a:p>
          <a:p>
            <a:pPr indent="0" lvl="0" marL="0" rtl="0" algn="l">
              <a:spcBef>
                <a:spcPts val="0"/>
              </a:spcBef>
              <a:spcAft>
                <a:spcPts val="0"/>
              </a:spcAft>
              <a:buNone/>
            </a:pPr>
            <a:r>
              <a:rPr lang="en"/>
              <a:t>-Instead, we can just look directly at every position in the layer below when we’re computing the representation of some cell.</a:t>
            </a:r>
            <a:endParaRPr/>
          </a:p>
          <a:p>
            <a:pPr indent="0" lvl="0" marL="0" rtl="0" algn="l">
              <a:spcBef>
                <a:spcPts val="0"/>
              </a:spcBef>
              <a:spcAft>
                <a:spcPts val="0"/>
              </a:spcAft>
              <a:buNone/>
            </a:pPr>
            <a:r>
              <a:rPr lang="en"/>
              <a:t>-For example, for hiddens 3 in the second layer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with these lateral connections removed, backpropogation is now </a:t>
            </a:r>
            <a:r>
              <a:rPr lang="en"/>
              <a:t>occurring</a:t>
            </a:r>
            <a:r>
              <a:rPr lang="en"/>
              <a:t> layer by layer.  We can compute all of the gradients for layer 3, then all of the gradients for layer 2,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even if we want to stack 50 layers deep, we’re still doing 1/10th of the computation being done by an RNN with a single layer and sequence length 512.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is the idea that was introduced in a very famous 2017 paper, Attention is All you Need.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-Everyone thought we needed these recurrent connections, whether or not you wanted to add attention, but these people came along and said no and threw these out and gave us the transformer.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453c840f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453c840f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just a little bit more on Transformers.  </a:t>
            </a:r>
            <a:endParaRPr/>
          </a:p>
          <a:p>
            <a:pPr indent="0" lvl="0" marL="0" rtl="0" algn="l">
              <a:spcBef>
                <a:spcPts val="0"/>
              </a:spcBef>
              <a:spcAft>
                <a:spcPts val="0"/>
              </a:spcAft>
              <a:buNone/>
            </a:pPr>
            <a:r>
              <a:rPr lang="en"/>
              <a:t>-Like I said, the original paper is Attention is all you need.  If there’s one NLP paper I’d suggest reading and trying to understand it’s this.  It’s a relatively straightforward paper as far as this stuff goes, it still </a:t>
            </a:r>
            <a:r>
              <a:rPr lang="en"/>
              <a:t>took me a few tries to understand but it’s well written and extremely foundational so I do suggest people at least google it and click the link at some point.</a:t>
            </a:r>
            <a:endParaRPr/>
          </a:p>
          <a:p>
            <a:pPr indent="0" lvl="0" marL="0" rtl="0" algn="l">
              <a:spcBef>
                <a:spcPts val="0"/>
              </a:spcBef>
              <a:spcAft>
                <a:spcPts val="0"/>
              </a:spcAft>
              <a:buNone/>
            </a:pPr>
            <a:r>
              <a:rPr lang="en"/>
              <a:t>-The title really encapsulates the main idea well, as well as the state of the field in which it was produced, but it’s all out this realization that we can throw out recurrent connections and just use attention.</a:t>
            </a:r>
            <a:endParaRPr/>
          </a:p>
          <a:p>
            <a:pPr indent="0" lvl="0" marL="0" rtl="0" algn="l">
              <a:spcBef>
                <a:spcPts val="0"/>
              </a:spcBef>
              <a:spcAft>
                <a:spcPts val="0"/>
              </a:spcAft>
              <a:buNone/>
            </a:pPr>
            <a:r>
              <a:rPr lang="en"/>
              <a:t>-It overcame the weaknesses of RNN’s because…</a:t>
            </a:r>
            <a:endParaRPr/>
          </a:p>
          <a:p>
            <a:pPr indent="0" lvl="0" marL="0" rtl="0" algn="l">
              <a:spcBef>
                <a:spcPts val="0"/>
              </a:spcBef>
              <a:spcAft>
                <a:spcPts val="0"/>
              </a:spcAft>
              <a:buNone/>
            </a:pPr>
            <a:r>
              <a:rPr lang="en"/>
              <a:t>-And then I’ll illustrate this more in a later slide, but it overcame the weakness of word2vec because we need had pretrained models that produced contextual word embeddings, where a different representation was returned depending on a word’s surrounding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thing that really happened here is that bigger models became easier to train.  If you took a modern transformer and added these lateral connections back in, they’d take a million years to train, they’re just so much bigger than RNN’s were ever able to become.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5f4a245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5f4a245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let’s take a quick look at how attention works in Transformers.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you’ll see a diagram of the full transformer architecture.</a:t>
            </a:r>
            <a:endParaRPr/>
          </a:p>
          <a:p>
            <a:pPr indent="0" lvl="0" marL="0" rtl="0" algn="l">
              <a:spcBef>
                <a:spcPts val="0"/>
              </a:spcBef>
              <a:spcAft>
                <a:spcPts val="0"/>
              </a:spcAft>
              <a:buNone/>
            </a:pPr>
            <a:r>
              <a:rPr lang="en"/>
              <a:t>-It has an encoder and decoder</a:t>
            </a:r>
            <a:endParaRPr/>
          </a:p>
          <a:p>
            <a:pPr indent="0" lvl="0" marL="0" rtl="0" algn="l">
              <a:spcBef>
                <a:spcPts val="0"/>
              </a:spcBef>
              <a:spcAft>
                <a:spcPts val="0"/>
              </a:spcAft>
              <a:buNone/>
            </a:pPr>
            <a:r>
              <a:rPr lang="en"/>
              <a:t>-It is performing attention computations in a couple spots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lot of bookkeeping and I wouldn’t worry about memorizing all this, I just think it’s worth peaking at but the main takeaway here is that every word is looking directly at every other word.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59925" y="1049375"/>
            <a:ext cx="3421200" cy="9066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rPr lang="en"/>
              <a:t>Transformers and BERT</a:t>
            </a:r>
            <a:endParaRPr/>
          </a:p>
        </p:txBody>
      </p:sp>
      <p:sp>
        <p:nvSpPr>
          <p:cNvPr id="86" name="Google Shape;86;p13"/>
          <p:cNvSpPr txBox="1"/>
          <p:nvPr>
            <p:ph idx="1" type="subTitle"/>
          </p:nvPr>
        </p:nvSpPr>
        <p:spPr>
          <a:xfrm>
            <a:off x="1324675" y="1955975"/>
            <a:ext cx="2408400" cy="13041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A quick, semi-supervised tour</a:t>
            </a:r>
            <a:endParaRPr/>
          </a:p>
        </p:txBody>
      </p:sp>
      <p:pic>
        <p:nvPicPr>
          <p:cNvPr id="87" name="Google Shape;87;p13"/>
          <p:cNvPicPr preferRelativeResize="0"/>
          <p:nvPr/>
        </p:nvPicPr>
        <p:blipFill>
          <a:blip r:embed="rId3">
            <a:alphaModFix/>
          </a:blip>
          <a:stretch>
            <a:fillRect/>
          </a:stretch>
        </p:blipFill>
        <p:spPr>
          <a:xfrm>
            <a:off x="4252500" y="744575"/>
            <a:ext cx="3830475" cy="3830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Contextual Word Embeddings</a:t>
            </a:r>
            <a:endParaRPr/>
          </a:p>
        </p:txBody>
      </p:sp>
      <p:sp>
        <p:nvSpPr>
          <p:cNvPr id="183" name="Google Shape;183;p22"/>
          <p:cNvSpPr txBox="1"/>
          <p:nvPr>
            <p:ph idx="1" type="body"/>
          </p:nvPr>
        </p:nvSpPr>
        <p:spPr>
          <a:xfrm>
            <a:off x="311700" y="1152475"/>
            <a:ext cx="2910300" cy="3416400"/>
          </a:xfrm>
          <a:prstGeom prst="rect">
            <a:avLst/>
          </a:prstGeom>
        </p:spPr>
        <p:txBody>
          <a:bodyPr anchorCtr="0" anchor="t" bIns="91425" lIns="91425" spcFirstLastPara="1" rIns="91425" wrap="square" tIns="91425">
            <a:normAutofit/>
          </a:bodyPr>
          <a:lstStyle/>
          <a:p>
            <a:pPr indent="-228600" lvl="0" marL="171450" rtl="0" algn="l">
              <a:spcBef>
                <a:spcPts val="0"/>
              </a:spcBef>
              <a:spcAft>
                <a:spcPts val="0"/>
              </a:spcAft>
              <a:buSzPts val="1800"/>
              <a:buChar char="●"/>
            </a:pPr>
            <a:r>
              <a:rPr lang="en"/>
              <a:t>Transformers build a representation of a word that is sensitive to surrounding context!!!!</a:t>
            </a:r>
            <a:endParaRPr/>
          </a:p>
          <a:p>
            <a:pPr indent="-228600" lvl="0" marL="171450" rtl="0" algn="l">
              <a:spcBef>
                <a:spcPts val="0"/>
              </a:spcBef>
              <a:spcAft>
                <a:spcPts val="0"/>
              </a:spcAft>
              <a:buSzPts val="1800"/>
              <a:buChar char="●"/>
            </a:pPr>
            <a:r>
              <a:rPr lang="en"/>
              <a:t>E.g. “You need a bat and ball to play” → meaning of bat should be closer to ball than cave</a:t>
            </a:r>
            <a:endParaRPr/>
          </a:p>
          <a:p>
            <a:pPr indent="0" lvl="0" marL="0" rtl="0" algn="l">
              <a:spcBef>
                <a:spcPts val="1200"/>
              </a:spcBef>
              <a:spcAft>
                <a:spcPts val="1200"/>
              </a:spcAft>
              <a:buNone/>
            </a:pPr>
            <a:r>
              <a:t/>
            </a:r>
            <a:endParaRPr/>
          </a:p>
        </p:txBody>
      </p:sp>
      <p:pic>
        <p:nvPicPr>
          <p:cNvPr id="184" name="Google Shape;184;p22"/>
          <p:cNvPicPr preferRelativeResize="0"/>
          <p:nvPr/>
        </p:nvPicPr>
        <p:blipFill>
          <a:blip r:embed="rId3">
            <a:alphaModFix/>
          </a:blip>
          <a:stretch>
            <a:fillRect/>
          </a:stretch>
        </p:blipFill>
        <p:spPr>
          <a:xfrm>
            <a:off x="3358900" y="1152475"/>
            <a:ext cx="5531248" cy="272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Is A Transformer Encoder Only!</a:t>
            </a:r>
            <a:endParaRPr/>
          </a:p>
        </p:txBody>
      </p:sp>
      <p:pic>
        <p:nvPicPr>
          <p:cNvPr id="190" name="Google Shape;190;p23"/>
          <p:cNvPicPr preferRelativeResize="0"/>
          <p:nvPr/>
        </p:nvPicPr>
        <p:blipFill>
          <a:blip r:embed="rId3">
            <a:alphaModFix/>
          </a:blip>
          <a:stretch>
            <a:fillRect/>
          </a:stretch>
        </p:blipFill>
        <p:spPr>
          <a:xfrm>
            <a:off x="6284275" y="1048525"/>
            <a:ext cx="2548021" cy="3458925"/>
          </a:xfrm>
          <a:prstGeom prst="rect">
            <a:avLst/>
          </a:prstGeom>
          <a:noFill/>
          <a:ln cap="flat" cmpd="sng" w="9525">
            <a:solidFill>
              <a:schemeClr val="dk2"/>
            </a:solidFill>
            <a:prstDash val="solid"/>
            <a:round/>
            <a:headEnd len="sm" w="sm" type="none"/>
            <a:tailEnd len="sm" w="sm" type="none"/>
          </a:ln>
        </p:spPr>
      </p:pic>
      <p:sp>
        <p:nvSpPr>
          <p:cNvPr id="191" name="Google Shape;191;p23"/>
          <p:cNvSpPr txBox="1"/>
          <p:nvPr/>
        </p:nvSpPr>
        <p:spPr>
          <a:xfrm>
            <a:off x="0" y="1048525"/>
            <a:ext cx="3106200" cy="2647500"/>
          </a:xfrm>
          <a:prstGeom prst="rect">
            <a:avLst/>
          </a:prstGeom>
          <a:noFill/>
          <a:ln>
            <a:noFill/>
          </a:ln>
        </p:spPr>
        <p:txBody>
          <a:bodyPr anchorCtr="0" anchor="t" bIns="91425" lIns="91425" spcFirstLastPara="1" rIns="91425" wrap="square" tIns="91425">
            <a:spAutoFit/>
          </a:bodyPr>
          <a:lstStyle/>
          <a:p>
            <a:pPr indent="-215900" lvl="0" marL="400050" rtl="0" algn="l">
              <a:spcBef>
                <a:spcPts val="0"/>
              </a:spcBef>
              <a:spcAft>
                <a:spcPts val="0"/>
              </a:spcAft>
              <a:buSzPts val="1600"/>
              <a:buFont typeface="Roboto"/>
              <a:buChar char="●"/>
            </a:pPr>
            <a:r>
              <a:rPr lang="en" sz="1600">
                <a:latin typeface="Roboto"/>
                <a:ea typeface="Roboto"/>
                <a:cs typeface="Roboto"/>
                <a:sym typeface="Roboto"/>
              </a:rPr>
              <a:t>Original Transformer: Encoder-Decoder (RIGHT)</a:t>
            </a:r>
            <a:endParaRPr sz="1600">
              <a:latin typeface="Roboto"/>
              <a:ea typeface="Roboto"/>
              <a:cs typeface="Roboto"/>
              <a:sym typeface="Roboto"/>
            </a:endParaRPr>
          </a:p>
          <a:p>
            <a:pPr indent="-215900" lvl="1" marL="571500" rtl="0" algn="l">
              <a:spcBef>
                <a:spcPts val="0"/>
              </a:spcBef>
              <a:spcAft>
                <a:spcPts val="0"/>
              </a:spcAft>
              <a:buSzPts val="1600"/>
              <a:buFont typeface="Roboto"/>
              <a:buChar char="○"/>
            </a:pPr>
            <a:r>
              <a:rPr lang="en" sz="1600">
                <a:latin typeface="Roboto"/>
                <a:ea typeface="Roboto"/>
                <a:cs typeface="Roboto"/>
                <a:sym typeface="Roboto"/>
              </a:rPr>
              <a:t>Separate networks for building representations and generating response</a:t>
            </a:r>
            <a:endParaRPr sz="1600">
              <a:latin typeface="Roboto"/>
              <a:ea typeface="Roboto"/>
              <a:cs typeface="Roboto"/>
              <a:sym typeface="Roboto"/>
            </a:endParaRPr>
          </a:p>
          <a:p>
            <a:pPr indent="-114300" lvl="0" marL="400050" rtl="0" algn="l">
              <a:spcBef>
                <a:spcPts val="0"/>
              </a:spcBef>
              <a:spcAft>
                <a:spcPts val="0"/>
              </a:spcAft>
              <a:buNone/>
            </a:pPr>
            <a:r>
              <a:t/>
            </a:r>
            <a:endParaRPr sz="1600">
              <a:latin typeface="Roboto"/>
              <a:ea typeface="Roboto"/>
              <a:cs typeface="Roboto"/>
              <a:sym typeface="Roboto"/>
            </a:endParaRPr>
          </a:p>
          <a:p>
            <a:pPr indent="-215900" lvl="0" marL="400050" rtl="0" algn="l">
              <a:spcBef>
                <a:spcPts val="0"/>
              </a:spcBef>
              <a:spcAft>
                <a:spcPts val="0"/>
              </a:spcAft>
              <a:buSzPts val="1600"/>
              <a:buFont typeface="Roboto"/>
              <a:buChar char="●"/>
            </a:pPr>
            <a:r>
              <a:rPr lang="en" sz="1600">
                <a:latin typeface="Roboto"/>
                <a:ea typeface="Roboto"/>
                <a:cs typeface="Roboto"/>
                <a:sym typeface="Roboto"/>
              </a:rPr>
              <a:t>BERT: Encoder only (LEFT)</a:t>
            </a:r>
            <a:endParaRPr sz="1600">
              <a:latin typeface="Roboto"/>
              <a:ea typeface="Roboto"/>
              <a:cs typeface="Roboto"/>
              <a:sym typeface="Roboto"/>
            </a:endParaRPr>
          </a:p>
          <a:p>
            <a:pPr indent="-215900" lvl="1" marL="571500" rtl="0" algn="l">
              <a:spcBef>
                <a:spcPts val="0"/>
              </a:spcBef>
              <a:spcAft>
                <a:spcPts val="0"/>
              </a:spcAft>
              <a:buSzPts val="1600"/>
              <a:buFont typeface="Roboto"/>
              <a:buChar char="○"/>
            </a:pPr>
            <a:r>
              <a:rPr lang="en" sz="1600">
                <a:latin typeface="Roboto"/>
                <a:ea typeface="Roboto"/>
                <a:cs typeface="Roboto"/>
                <a:sym typeface="Roboto"/>
              </a:rPr>
              <a:t>Single network for building representations</a:t>
            </a:r>
            <a:endParaRPr sz="1600">
              <a:latin typeface="Roboto"/>
              <a:ea typeface="Roboto"/>
              <a:cs typeface="Roboto"/>
              <a:sym typeface="Roboto"/>
            </a:endParaRPr>
          </a:p>
          <a:p>
            <a:pPr indent="-215900" lvl="1" marL="571500" rtl="0" algn="l">
              <a:spcBef>
                <a:spcPts val="0"/>
              </a:spcBef>
              <a:spcAft>
                <a:spcPts val="0"/>
              </a:spcAft>
              <a:buSzPts val="1600"/>
              <a:buFont typeface="Roboto"/>
              <a:buChar char="○"/>
            </a:pPr>
            <a:r>
              <a:rPr lang="en" sz="1600">
                <a:latin typeface="Roboto"/>
                <a:ea typeface="Roboto"/>
                <a:cs typeface="Roboto"/>
                <a:sym typeface="Roboto"/>
              </a:rPr>
              <a:t>Bi-directional!</a:t>
            </a:r>
            <a:endParaRPr sz="1600">
              <a:latin typeface="Roboto"/>
              <a:ea typeface="Roboto"/>
              <a:cs typeface="Roboto"/>
              <a:sym typeface="Roboto"/>
            </a:endParaRPr>
          </a:p>
        </p:txBody>
      </p:sp>
      <p:pic>
        <p:nvPicPr>
          <p:cNvPr id="192" name="Google Shape;192;p23"/>
          <p:cNvPicPr preferRelativeResize="0"/>
          <p:nvPr/>
        </p:nvPicPr>
        <p:blipFill>
          <a:blip r:embed="rId4">
            <a:alphaModFix/>
          </a:blip>
          <a:stretch>
            <a:fillRect/>
          </a:stretch>
        </p:blipFill>
        <p:spPr>
          <a:xfrm>
            <a:off x="3106330" y="1048525"/>
            <a:ext cx="3027269" cy="34589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Masked Language Modeling</a:t>
            </a:r>
            <a:endParaRPr/>
          </a:p>
        </p:txBody>
      </p:sp>
      <p:sp>
        <p:nvSpPr>
          <p:cNvPr id="198" name="Google Shape;198;p24"/>
          <p:cNvSpPr txBox="1"/>
          <p:nvPr>
            <p:ph idx="1" type="body"/>
          </p:nvPr>
        </p:nvSpPr>
        <p:spPr>
          <a:xfrm>
            <a:off x="311700" y="1229875"/>
            <a:ext cx="3699300" cy="3339000"/>
          </a:xfrm>
          <a:prstGeom prst="rect">
            <a:avLst/>
          </a:prstGeom>
        </p:spPr>
        <p:txBody>
          <a:bodyPr anchorCtr="0" anchor="t" bIns="91425" lIns="91425" spcFirstLastPara="1" rIns="91425" wrap="square" tIns="91425">
            <a:normAutofit/>
          </a:bodyPr>
          <a:lstStyle/>
          <a:p>
            <a:pPr indent="-228600" lvl="0" marL="171450" rtl="0" algn="l">
              <a:spcBef>
                <a:spcPts val="0"/>
              </a:spcBef>
              <a:spcAft>
                <a:spcPts val="0"/>
              </a:spcAft>
              <a:buSzPts val="1800"/>
              <a:buChar char="●"/>
            </a:pPr>
            <a:r>
              <a:rPr lang="en"/>
              <a:t>Original Transformer was trained to predict next word → could not capture left AND right context</a:t>
            </a:r>
            <a:endParaRPr/>
          </a:p>
          <a:p>
            <a:pPr indent="-228600" lvl="0" marL="171450" rtl="0" algn="l">
              <a:spcBef>
                <a:spcPts val="0"/>
              </a:spcBef>
              <a:spcAft>
                <a:spcPts val="0"/>
              </a:spcAft>
              <a:buSzPts val="1800"/>
              <a:buChar char="●"/>
            </a:pPr>
            <a:r>
              <a:rPr lang="en"/>
              <a:t>BERT’s training task was masked language modeling → predicting the missing word in a sentence</a:t>
            </a:r>
            <a:endParaRPr/>
          </a:p>
        </p:txBody>
      </p:sp>
      <p:pic>
        <p:nvPicPr>
          <p:cNvPr id="199" name="Google Shape;199;p24"/>
          <p:cNvPicPr preferRelativeResize="0"/>
          <p:nvPr/>
        </p:nvPicPr>
        <p:blipFill>
          <a:blip r:embed="rId3">
            <a:alphaModFix/>
          </a:blip>
          <a:stretch>
            <a:fillRect/>
          </a:stretch>
        </p:blipFill>
        <p:spPr>
          <a:xfrm>
            <a:off x="4011075" y="1229875"/>
            <a:ext cx="4821219" cy="3338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Residual Connections</a:t>
            </a:r>
            <a:endParaRPr/>
          </a:p>
        </p:txBody>
      </p:sp>
      <p:sp>
        <p:nvSpPr>
          <p:cNvPr id="205" name="Google Shape;205;p25"/>
          <p:cNvSpPr txBox="1"/>
          <p:nvPr>
            <p:ph idx="1" type="body"/>
          </p:nvPr>
        </p:nvSpPr>
        <p:spPr>
          <a:xfrm>
            <a:off x="311700" y="1229875"/>
            <a:ext cx="3826500" cy="333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Residual (or skip) connections are extremely popular in deep neural networks today</a:t>
            </a:r>
            <a:endParaRPr/>
          </a:p>
          <a:p>
            <a:pPr indent="-342900" lvl="0" marL="457200" rtl="0" algn="l">
              <a:spcBef>
                <a:spcPts val="0"/>
              </a:spcBef>
              <a:spcAft>
                <a:spcPts val="0"/>
              </a:spcAft>
              <a:buSzPts val="1800"/>
              <a:buChar char="●"/>
            </a:pPr>
            <a:r>
              <a:rPr lang="en"/>
              <a:t>Each layer adds information to input instead of generating from scratch</a:t>
            </a:r>
            <a:endParaRPr/>
          </a:p>
          <a:p>
            <a:pPr indent="-317500" lvl="1" marL="914400" rtl="0" algn="l">
              <a:spcBef>
                <a:spcPts val="0"/>
              </a:spcBef>
              <a:spcAft>
                <a:spcPts val="0"/>
              </a:spcAft>
              <a:buSzPts val="1400"/>
              <a:buChar char="○"/>
            </a:pPr>
            <a:r>
              <a:rPr lang="en"/>
              <a:t>Stabilizes training</a:t>
            </a:r>
            <a:endParaRPr/>
          </a:p>
          <a:p>
            <a:pPr indent="-317500" lvl="1" marL="914400" rtl="0" algn="l">
              <a:spcBef>
                <a:spcPts val="0"/>
              </a:spcBef>
              <a:spcAft>
                <a:spcPts val="0"/>
              </a:spcAft>
              <a:buSzPts val="1400"/>
              <a:buChar char="○"/>
            </a:pPr>
            <a:r>
              <a:rPr lang="en"/>
              <a:t>Allows gradients to flow more easily</a:t>
            </a:r>
            <a:endParaRPr/>
          </a:p>
          <a:p>
            <a:pPr indent="-342900" lvl="0" marL="457200" rtl="0" algn="l">
              <a:spcBef>
                <a:spcPts val="0"/>
              </a:spcBef>
              <a:spcAft>
                <a:spcPts val="0"/>
              </a:spcAft>
              <a:buSzPts val="1800"/>
              <a:buChar char="●"/>
            </a:pPr>
            <a:r>
              <a:rPr lang="en"/>
              <a:t>Input size = Output size!</a:t>
            </a:r>
            <a:endParaRPr/>
          </a:p>
          <a:p>
            <a:pPr indent="-317500" lvl="1" marL="914400" rtl="0" algn="l">
              <a:spcBef>
                <a:spcPts val="0"/>
              </a:spcBef>
              <a:spcAft>
                <a:spcPts val="0"/>
              </a:spcAft>
              <a:buSzPts val="1400"/>
              <a:buChar char="○"/>
            </a:pPr>
            <a:r>
              <a:rPr lang="en"/>
              <a:t>Enables modularity and deep stacking</a:t>
            </a:r>
            <a:endParaRPr/>
          </a:p>
        </p:txBody>
      </p:sp>
      <p:pic>
        <p:nvPicPr>
          <p:cNvPr id="206" name="Google Shape;206;p25"/>
          <p:cNvPicPr preferRelativeResize="0"/>
          <p:nvPr/>
        </p:nvPicPr>
        <p:blipFill>
          <a:blip r:embed="rId3">
            <a:alphaModFix/>
          </a:blip>
          <a:stretch>
            <a:fillRect/>
          </a:stretch>
        </p:blipFill>
        <p:spPr>
          <a:xfrm>
            <a:off x="4348750" y="789613"/>
            <a:ext cx="2029100" cy="3564275"/>
          </a:xfrm>
          <a:prstGeom prst="rect">
            <a:avLst/>
          </a:prstGeom>
          <a:noFill/>
          <a:ln cap="flat" cmpd="sng" w="9525">
            <a:solidFill>
              <a:schemeClr val="dk2"/>
            </a:solidFill>
            <a:prstDash val="solid"/>
            <a:round/>
            <a:headEnd len="sm" w="sm" type="none"/>
            <a:tailEnd len="sm" w="sm" type="none"/>
          </a:ln>
        </p:spPr>
      </p:pic>
      <p:pic>
        <p:nvPicPr>
          <p:cNvPr id="207" name="Google Shape;207;p25"/>
          <p:cNvPicPr preferRelativeResize="0"/>
          <p:nvPr/>
        </p:nvPicPr>
        <p:blipFill>
          <a:blip r:embed="rId4">
            <a:alphaModFix/>
          </a:blip>
          <a:stretch>
            <a:fillRect/>
          </a:stretch>
        </p:blipFill>
        <p:spPr>
          <a:xfrm>
            <a:off x="6515075" y="789625"/>
            <a:ext cx="2466550" cy="29109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Pre-trained Language Models</a:t>
            </a:r>
            <a:endParaRPr/>
          </a:p>
        </p:txBody>
      </p:sp>
      <p:sp>
        <p:nvSpPr>
          <p:cNvPr id="213" name="Google Shape;213;p26"/>
          <p:cNvSpPr txBox="1"/>
          <p:nvPr>
            <p:ph idx="1" type="body"/>
          </p:nvPr>
        </p:nvSpPr>
        <p:spPr>
          <a:xfrm>
            <a:off x="311700" y="1229875"/>
            <a:ext cx="3510000" cy="3339000"/>
          </a:xfrm>
          <a:prstGeom prst="rect">
            <a:avLst/>
          </a:prstGeom>
        </p:spPr>
        <p:txBody>
          <a:bodyPr anchorCtr="0" anchor="t" bIns="91425" lIns="91425" spcFirstLastPara="1" rIns="91425" wrap="square" tIns="91425">
            <a:normAutofit/>
          </a:bodyPr>
          <a:lstStyle/>
          <a:p>
            <a:pPr indent="-228600" lvl="0" marL="114300" rtl="0" algn="l">
              <a:spcBef>
                <a:spcPts val="0"/>
              </a:spcBef>
              <a:spcAft>
                <a:spcPts val="0"/>
              </a:spcAft>
              <a:buSzPts val="1800"/>
              <a:buChar char="●"/>
            </a:pPr>
            <a:r>
              <a:rPr lang="en"/>
              <a:t>BERT is an example of transfer learning → train model on GIANT dataset, TRANSFER knowledge to many tasks</a:t>
            </a:r>
            <a:endParaRPr/>
          </a:p>
          <a:p>
            <a:pPr indent="-228600" lvl="0" marL="114300" rtl="0" algn="l">
              <a:spcBef>
                <a:spcPts val="0"/>
              </a:spcBef>
              <a:spcAft>
                <a:spcPts val="0"/>
              </a:spcAft>
              <a:buSzPts val="1800"/>
              <a:buChar char="●"/>
            </a:pPr>
            <a:r>
              <a:rPr lang="en"/>
              <a:t>Most useful representation of a word might be different based on your task, but pre-trained models are a great starting point for many, many tasks!!!</a:t>
            </a:r>
            <a:endParaRPr/>
          </a:p>
        </p:txBody>
      </p:sp>
      <p:pic>
        <p:nvPicPr>
          <p:cNvPr id="214" name="Google Shape;214;p26"/>
          <p:cNvPicPr preferRelativeResize="0"/>
          <p:nvPr/>
        </p:nvPicPr>
        <p:blipFill>
          <a:blip r:embed="rId3">
            <a:alphaModFix/>
          </a:blip>
          <a:stretch>
            <a:fillRect/>
          </a:stretch>
        </p:blipFill>
        <p:spPr>
          <a:xfrm>
            <a:off x="3821754" y="1229875"/>
            <a:ext cx="4539451" cy="341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I Use BERT For??</a:t>
            </a:r>
            <a:endParaRPr/>
          </a:p>
        </p:txBody>
      </p:sp>
      <p:sp>
        <p:nvSpPr>
          <p:cNvPr id="220" name="Google Shape;220;p27"/>
          <p:cNvSpPr txBox="1"/>
          <p:nvPr>
            <p:ph idx="1" type="body"/>
          </p:nvPr>
        </p:nvSpPr>
        <p:spPr>
          <a:xfrm>
            <a:off x="311700" y="1001275"/>
            <a:ext cx="85206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Short answer = everything</a:t>
            </a:r>
            <a:endParaRPr sz="1400"/>
          </a:p>
          <a:p>
            <a:pPr indent="-317500" lvl="1" marL="914400" rtl="0" algn="l">
              <a:spcBef>
                <a:spcPts val="0"/>
              </a:spcBef>
              <a:spcAft>
                <a:spcPts val="0"/>
              </a:spcAft>
              <a:buSzPts val="1400"/>
              <a:buChar char="○"/>
            </a:pPr>
            <a:r>
              <a:rPr lang="en"/>
              <a:t>But better at some things than others</a:t>
            </a:r>
            <a:endParaRPr/>
          </a:p>
          <a:p>
            <a:pPr indent="-317500" lvl="0" marL="457200" rtl="0" algn="l">
              <a:spcBef>
                <a:spcPts val="0"/>
              </a:spcBef>
              <a:spcAft>
                <a:spcPts val="0"/>
              </a:spcAft>
              <a:buSzPts val="1400"/>
              <a:buChar char="●"/>
            </a:pPr>
            <a:r>
              <a:rPr lang="en" sz="1400"/>
              <a:t>Best at:</a:t>
            </a:r>
            <a:endParaRPr sz="1400"/>
          </a:p>
          <a:p>
            <a:pPr indent="-317500" lvl="1" marL="914400" rtl="0" algn="l">
              <a:spcBef>
                <a:spcPts val="0"/>
              </a:spcBef>
              <a:spcAft>
                <a:spcPts val="0"/>
              </a:spcAft>
              <a:buSzPts val="1400"/>
              <a:buChar char="○"/>
            </a:pPr>
            <a:r>
              <a:rPr lang="en"/>
              <a:t>Question Answering</a:t>
            </a:r>
            <a:endParaRPr/>
          </a:p>
          <a:p>
            <a:pPr indent="-317500" lvl="1" marL="914400" rtl="0" algn="l">
              <a:spcBef>
                <a:spcPts val="0"/>
              </a:spcBef>
              <a:spcAft>
                <a:spcPts val="0"/>
              </a:spcAft>
              <a:buSzPts val="1400"/>
              <a:buChar char="○"/>
            </a:pPr>
            <a:r>
              <a:rPr lang="en"/>
              <a:t>Sentiment Analysis</a:t>
            </a:r>
            <a:endParaRPr/>
          </a:p>
          <a:p>
            <a:pPr indent="-317500" lvl="1" marL="914400" rtl="0" algn="l">
              <a:spcBef>
                <a:spcPts val="0"/>
              </a:spcBef>
              <a:spcAft>
                <a:spcPts val="0"/>
              </a:spcAft>
              <a:buSzPts val="1400"/>
              <a:buChar char="○"/>
            </a:pPr>
            <a:r>
              <a:rPr lang="en"/>
              <a:t>Natural Language Understanding</a:t>
            </a:r>
            <a:endParaRPr/>
          </a:p>
          <a:p>
            <a:pPr indent="-317500" lvl="1" marL="914400" rtl="0" algn="l">
              <a:spcBef>
                <a:spcPts val="0"/>
              </a:spcBef>
              <a:spcAft>
                <a:spcPts val="0"/>
              </a:spcAft>
              <a:buSzPts val="1400"/>
              <a:buChar char="○"/>
            </a:pPr>
            <a:r>
              <a:rPr lang="en"/>
              <a:t>Natural Language Inference</a:t>
            </a:r>
            <a:endParaRPr/>
          </a:p>
          <a:p>
            <a:pPr indent="-317500" lvl="0" marL="457200" rtl="0" algn="l">
              <a:spcBef>
                <a:spcPts val="0"/>
              </a:spcBef>
              <a:spcAft>
                <a:spcPts val="0"/>
              </a:spcAft>
              <a:buSzPts val="1400"/>
              <a:buChar char="●"/>
            </a:pPr>
            <a:r>
              <a:rPr lang="en" sz="1400"/>
              <a:t>Also good at:</a:t>
            </a:r>
            <a:endParaRPr sz="1400"/>
          </a:p>
          <a:p>
            <a:pPr indent="-317500" lvl="1" marL="914400" rtl="0" algn="l">
              <a:spcBef>
                <a:spcPts val="0"/>
              </a:spcBef>
              <a:spcAft>
                <a:spcPts val="0"/>
              </a:spcAft>
              <a:buSzPts val="1400"/>
              <a:buChar char="○"/>
            </a:pPr>
            <a:r>
              <a:rPr lang="en"/>
              <a:t>Translation, Generation</a:t>
            </a:r>
            <a:endParaRPr sz="1400"/>
          </a:p>
          <a:p>
            <a:pPr indent="-317500" lvl="0" marL="457200" rtl="0" algn="l">
              <a:spcBef>
                <a:spcPts val="0"/>
              </a:spcBef>
              <a:spcAft>
                <a:spcPts val="0"/>
              </a:spcAft>
              <a:buSzPts val="1400"/>
              <a:buChar char="●"/>
            </a:pPr>
            <a:r>
              <a:rPr lang="en" sz="1400"/>
              <a:t>Why? Bi-directional vs. Left-to-right</a:t>
            </a:r>
            <a:endParaRPr/>
          </a:p>
          <a:p>
            <a:pPr indent="-317500" lvl="0" marL="457200" rtl="0" algn="l">
              <a:spcBef>
                <a:spcPts val="0"/>
              </a:spcBef>
              <a:spcAft>
                <a:spcPts val="0"/>
              </a:spcAft>
              <a:buSzPts val="1400"/>
              <a:buChar char="●"/>
            </a:pPr>
            <a:r>
              <a:rPr lang="en" sz="1400"/>
              <a:t>But wait for GPT if you want to generate text!</a:t>
            </a:r>
            <a:endParaRPr sz="1400"/>
          </a:p>
          <a:p>
            <a:pPr indent="-317500" lvl="1" marL="914400" rtl="0" algn="l">
              <a:spcBef>
                <a:spcPts val="0"/>
              </a:spcBef>
              <a:spcAft>
                <a:spcPts val="0"/>
              </a:spcAft>
              <a:buSzPts val="1400"/>
              <a:buChar char="○"/>
            </a:pPr>
            <a:r>
              <a:rPr lang="en" sz="1400"/>
              <a:t>BERT specializes in </a:t>
            </a:r>
            <a:r>
              <a:rPr i="1" lang="en" sz="1400" u="sng"/>
              <a:t>representing input</a:t>
            </a:r>
            <a:endParaRPr sz="1400"/>
          </a:p>
          <a:p>
            <a:pPr indent="-317500" lvl="0" marL="457200" rtl="0" algn="l">
              <a:spcBef>
                <a:spcPts val="0"/>
              </a:spcBef>
              <a:spcAft>
                <a:spcPts val="0"/>
              </a:spcAft>
              <a:buSzPts val="1400"/>
              <a:buChar char="●"/>
            </a:pPr>
            <a:r>
              <a:rPr lang="en" sz="1400"/>
              <a:t>Where to start?</a:t>
            </a:r>
            <a:endParaRPr sz="1400"/>
          </a:p>
          <a:p>
            <a:pPr indent="-317500" lvl="1" marL="914400" rtl="0" algn="l">
              <a:spcBef>
                <a:spcPts val="0"/>
              </a:spcBef>
              <a:spcAft>
                <a:spcPts val="0"/>
              </a:spcAft>
              <a:buSzPts val="1400"/>
              <a:buChar char="○"/>
            </a:pPr>
            <a:r>
              <a:rPr lang="en"/>
              <a:t>Pretrained models on </a:t>
            </a:r>
            <a:r>
              <a:rPr lang="en"/>
              <a:t>Huggingface!!!</a:t>
            </a:r>
            <a:endParaRPr/>
          </a:p>
        </p:txBody>
      </p:sp>
      <p:pic>
        <p:nvPicPr>
          <p:cNvPr id="221" name="Google Shape;221;p27"/>
          <p:cNvPicPr preferRelativeResize="0"/>
          <p:nvPr/>
        </p:nvPicPr>
        <p:blipFill>
          <a:blip r:embed="rId3">
            <a:alphaModFix/>
          </a:blip>
          <a:stretch>
            <a:fillRect/>
          </a:stretch>
        </p:blipFill>
        <p:spPr>
          <a:xfrm>
            <a:off x="4454300" y="1197600"/>
            <a:ext cx="4606599" cy="99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Huggingface Demo!</a:t>
            </a:r>
            <a:endParaRPr/>
          </a:p>
        </p:txBody>
      </p:sp>
      <p:pic>
        <p:nvPicPr>
          <p:cNvPr id="227" name="Google Shape;227;p28"/>
          <p:cNvPicPr preferRelativeResize="0"/>
          <p:nvPr/>
        </p:nvPicPr>
        <p:blipFill>
          <a:blip r:embed="rId3">
            <a:alphaModFix/>
          </a:blip>
          <a:stretch>
            <a:fillRect/>
          </a:stretch>
        </p:blipFill>
        <p:spPr>
          <a:xfrm>
            <a:off x="2125725" y="1017800"/>
            <a:ext cx="4892550" cy="3255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Use Case</a:t>
            </a:r>
            <a:endParaRPr/>
          </a:p>
        </p:txBody>
      </p:sp>
      <p:sp>
        <p:nvSpPr>
          <p:cNvPr id="233" name="Google Shape;233;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semantic similarity and sentiment analysis to predict Apple stock price</a:t>
            </a:r>
            <a:endParaRPr/>
          </a:p>
          <a:p>
            <a:pPr indent="-342900" lvl="0" marL="457200" rtl="0" algn="l">
              <a:spcBef>
                <a:spcPts val="0"/>
              </a:spcBef>
              <a:spcAft>
                <a:spcPts val="0"/>
              </a:spcAft>
              <a:buSzPts val="1800"/>
              <a:buChar char="●"/>
            </a:pPr>
            <a:r>
              <a:rPr lang="en"/>
              <a:t>Step 1: Scrape web for each day’s news as well as Apple’s stock price</a:t>
            </a:r>
            <a:endParaRPr/>
          </a:p>
          <a:p>
            <a:pPr indent="-342900" lvl="0" marL="457200" rtl="0" algn="l">
              <a:spcBef>
                <a:spcPts val="0"/>
              </a:spcBef>
              <a:spcAft>
                <a:spcPts val="0"/>
              </a:spcAft>
              <a:buSzPts val="1800"/>
              <a:buChar char="●"/>
            </a:pPr>
            <a:r>
              <a:rPr lang="en"/>
              <a:t>Step 2: Use semantic similarity scores between prompts and articles to pick out news relevant to Apple</a:t>
            </a:r>
            <a:endParaRPr/>
          </a:p>
          <a:p>
            <a:pPr indent="-317500" lvl="1" marL="914400" rtl="0" algn="l">
              <a:spcBef>
                <a:spcPts val="0"/>
              </a:spcBef>
              <a:spcAft>
                <a:spcPts val="0"/>
              </a:spcAft>
              <a:buSzPts val="1400"/>
              <a:buChar char="○"/>
            </a:pPr>
            <a:r>
              <a:rPr lang="en"/>
              <a:t>e.g. seed with phrases like “cell phone purchases”, “holiday shopping numbers”, etc.</a:t>
            </a:r>
            <a:endParaRPr/>
          </a:p>
          <a:p>
            <a:pPr indent="-342900" lvl="0" marL="457200" rtl="0" algn="l">
              <a:spcBef>
                <a:spcPts val="0"/>
              </a:spcBef>
              <a:spcAft>
                <a:spcPts val="0"/>
              </a:spcAft>
              <a:buSzPts val="1800"/>
              <a:buChar char="●"/>
            </a:pPr>
            <a:r>
              <a:rPr lang="en"/>
              <a:t>Step 3: Compute sentiment score </a:t>
            </a:r>
            <a:endParaRPr/>
          </a:p>
          <a:p>
            <a:pPr indent="-317500" lvl="1" marL="914400" rtl="0" algn="l">
              <a:spcBef>
                <a:spcPts val="0"/>
              </a:spcBef>
              <a:spcAft>
                <a:spcPts val="0"/>
              </a:spcAft>
              <a:buSzPts val="1400"/>
              <a:buChar char="○"/>
            </a:pPr>
            <a:r>
              <a:rPr lang="en"/>
              <a:t>average, median, min, max?</a:t>
            </a:r>
            <a:endParaRPr/>
          </a:p>
          <a:p>
            <a:pPr indent="-342900" lvl="0" marL="457200" rtl="0" algn="l">
              <a:spcBef>
                <a:spcPts val="0"/>
              </a:spcBef>
              <a:spcAft>
                <a:spcPts val="0"/>
              </a:spcAft>
              <a:buSzPts val="1800"/>
              <a:buChar char="●"/>
            </a:pPr>
            <a:r>
              <a:rPr lang="en"/>
              <a:t>Create machine </a:t>
            </a:r>
            <a:r>
              <a:rPr lang="en"/>
              <a:t>learning</a:t>
            </a:r>
            <a:r>
              <a:rPr lang="en"/>
              <a:t> model to predict stock movement based on recent sentiment about company </a:t>
            </a:r>
            <a:endParaRPr/>
          </a:p>
          <a:p>
            <a:pPr indent="-317500" lvl="1" marL="914400" rtl="0" algn="l">
              <a:spcBef>
                <a:spcPts val="0"/>
              </a:spcBef>
              <a:spcAft>
                <a:spcPts val="0"/>
              </a:spcAft>
              <a:buSzPts val="1400"/>
              <a:buChar char="○"/>
            </a:pPr>
            <a:r>
              <a:rPr lang="en"/>
              <a:t>Previous</a:t>
            </a:r>
            <a:r>
              <a:rPr lang="en"/>
              <a:t> day, but maybe better as a moving average?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BERT4Rec</a:t>
            </a:r>
            <a:endParaRPr/>
          </a:p>
        </p:txBody>
      </p:sp>
      <p:sp>
        <p:nvSpPr>
          <p:cNvPr id="239" name="Google Shape;239;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BERT is a good </a:t>
            </a:r>
            <a:r>
              <a:rPr lang="en"/>
              <a:t>architecture</a:t>
            </a:r>
            <a:r>
              <a:rPr lang="en"/>
              <a:t> for modeling all kinds of sequences!</a:t>
            </a:r>
            <a:endParaRPr/>
          </a:p>
          <a:p>
            <a:pPr indent="-317500" lvl="1" marL="914400" rtl="0" algn="l">
              <a:spcBef>
                <a:spcPts val="0"/>
              </a:spcBef>
              <a:spcAft>
                <a:spcPts val="0"/>
              </a:spcAft>
              <a:buSzPts val="1400"/>
              <a:buChar char="○"/>
            </a:pPr>
            <a:r>
              <a:rPr lang="en"/>
              <a:t>What will the next frame in a video be based on previous frames?</a:t>
            </a:r>
            <a:endParaRPr/>
          </a:p>
          <a:p>
            <a:pPr indent="-317500" lvl="1" marL="914400" rtl="0" algn="l">
              <a:spcBef>
                <a:spcPts val="0"/>
              </a:spcBef>
              <a:spcAft>
                <a:spcPts val="0"/>
              </a:spcAft>
              <a:buSzPts val="1400"/>
              <a:buChar char="○"/>
            </a:pPr>
            <a:r>
              <a:rPr lang="en"/>
              <a:t>What will the next item purchased by a user be based on previous purchases?</a:t>
            </a:r>
            <a:endParaRPr/>
          </a:p>
          <a:p>
            <a:pPr indent="-342900" lvl="0" marL="457200" rtl="0" algn="l">
              <a:spcBef>
                <a:spcPts val="0"/>
              </a:spcBef>
              <a:spcAft>
                <a:spcPts val="0"/>
              </a:spcAft>
              <a:buSzPts val="1800"/>
              <a:buChar char="●"/>
            </a:pPr>
            <a:r>
              <a:rPr lang="en"/>
              <a:t>BERT4Rec → Instead of inputting a sequence of words, input a sequence of items</a:t>
            </a:r>
            <a:endParaRPr/>
          </a:p>
          <a:p>
            <a:pPr indent="-317500" lvl="1" marL="914400" rtl="0" algn="l">
              <a:spcBef>
                <a:spcPts val="0"/>
              </a:spcBef>
              <a:spcAft>
                <a:spcPts val="0"/>
              </a:spcAft>
              <a:buSzPts val="1400"/>
              <a:buChar char="○"/>
            </a:pPr>
            <a:r>
              <a:rPr lang="en"/>
              <a:t>Discover complex patterns in the ordering of how users consume content, purchase goods, etc.</a:t>
            </a:r>
            <a:endParaRPr/>
          </a:p>
          <a:p>
            <a:pPr indent="-342900" lvl="0" marL="457200" rtl="0" algn="l">
              <a:spcBef>
                <a:spcPts val="0"/>
              </a:spcBef>
              <a:spcAft>
                <a:spcPts val="0"/>
              </a:spcAft>
              <a:buSzPts val="1800"/>
              <a:buChar char="●"/>
            </a:pPr>
            <a:r>
              <a:rPr lang="en"/>
              <a:t>What other types of sequences could be modelled in this way?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245" name="Google Shape;245;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Tom Zollo</a:t>
            </a:r>
            <a:endParaRPr/>
          </a:p>
          <a:p>
            <a:pPr indent="0" lvl="0" marL="0" rtl="0" algn="l">
              <a:spcBef>
                <a:spcPts val="1200"/>
              </a:spcBef>
              <a:spcAft>
                <a:spcPts val="1200"/>
              </a:spcAft>
              <a:buNone/>
            </a:pPr>
            <a:r>
              <a:rPr lang="en"/>
              <a:t>tpz2105@columbia.edu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Before Transformers...</a:t>
            </a:r>
            <a:endParaRPr/>
          </a:p>
        </p:txBody>
      </p:sp>
      <p:sp>
        <p:nvSpPr>
          <p:cNvPr id="93" name="Google Shape;93;p14"/>
          <p:cNvSpPr txBox="1"/>
          <p:nvPr>
            <p:ph idx="1" type="body"/>
          </p:nvPr>
        </p:nvSpPr>
        <p:spPr>
          <a:xfrm>
            <a:off x="311700" y="1152475"/>
            <a:ext cx="406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t>Recurrent Neural Networks</a:t>
            </a:r>
            <a:endParaRPr u="sng"/>
          </a:p>
        </p:txBody>
      </p:sp>
      <p:sp>
        <p:nvSpPr>
          <p:cNvPr id="94" name="Google Shape;94;p14"/>
          <p:cNvSpPr txBox="1"/>
          <p:nvPr>
            <p:ph idx="1" type="body"/>
          </p:nvPr>
        </p:nvSpPr>
        <p:spPr>
          <a:xfrm>
            <a:off x="4763700" y="1215350"/>
            <a:ext cx="388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t>Static Word Embeddings</a:t>
            </a:r>
            <a:endParaRPr u="sng"/>
          </a:p>
        </p:txBody>
      </p:sp>
      <p:sp>
        <p:nvSpPr>
          <p:cNvPr id="95" name="Google Shape;95;p14"/>
          <p:cNvSpPr/>
          <p:nvPr/>
        </p:nvSpPr>
        <p:spPr>
          <a:xfrm>
            <a:off x="318300" y="1215350"/>
            <a:ext cx="40686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4763700" y="1215350"/>
            <a:ext cx="40686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4"/>
          <p:cNvPicPr preferRelativeResize="0"/>
          <p:nvPr/>
        </p:nvPicPr>
        <p:blipFill>
          <a:blip r:embed="rId3">
            <a:alphaModFix/>
          </a:blip>
          <a:stretch>
            <a:fillRect/>
          </a:stretch>
        </p:blipFill>
        <p:spPr>
          <a:xfrm>
            <a:off x="359925" y="1693350"/>
            <a:ext cx="3972150" cy="1168049"/>
          </a:xfrm>
          <a:prstGeom prst="rect">
            <a:avLst/>
          </a:prstGeom>
          <a:noFill/>
          <a:ln>
            <a:noFill/>
          </a:ln>
        </p:spPr>
      </p:pic>
      <p:sp>
        <p:nvSpPr>
          <p:cNvPr id="98" name="Google Shape;98;p14"/>
          <p:cNvSpPr txBox="1"/>
          <p:nvPr/>
        </p:nvSpPr>
        <p:spPr>
          <a:xfrm>
            <a:off x="395475" y="2884025"/>
            <a:ext cx="3936600" cy="1662300"/>
          </a:xfrm>
          <a:prstGeom prst="rect">
            <a:avLst/>
          </a:prstGeom>
          <a:noFill/>
          <a:ln>
            <a:noFill/>
          </a:ln>
        </p:spPr>
        <p:txBody>
          <a:bodyPr anchorCtr="0" anchor="t" bIns="91425" lIns="91425" spcFirstLastPara="1" rIns="91425" wrap="square" tIns="91425">
            <a:spAutoFit/>
          </a:bodyPr>
          <a:lstStyle/>
          <a:p>
            <a:pPr indent="-215900" lvl="0" marL="114300" rtl="0" algn="l">
              <a:spcBef>
                <a:spcPts val="0"/>
              </a:spcBef>
              <a:spcAft>
                <a:spcPts val="0"/>
              </a:spcAft>
              <a:buSzPts val="1600"/>
              <a:buChar char="●"/>
            </a:pPr>
            <a:r>
              <a:rPr lang="en" sz="1600"/>
              <a:t>Consider input </a:t>
            </a:r>
            <a:r>
              <a:rPr i="1" lang="en" sz="1600"/>
              <a:t>in order</a:t>
            </a:r>
            <a:r>
              <a:rPr lang="en" sz="1600"/>
              <a:t> → good idea for NLP</a:t>
            </a:r>
            <a:endParaRPr sz="1600"/>
          </a:p>
          <a:p>
            <a:pPr indent="-215900" lvl="0" marL="114300" rtl="0" algn="l">
              <a:spcBef>
                <a:spcPts val="0"/>
              </a:spcBef>
              <a:spcAft>
                <a:spcPts val="0"/>
              </a:spcAft>
              <a:buSzPts val="1600"/>
              <a:buChar char="●"/>
            </a:pPr>
            <a:r>
              <a:rPr lang="en" sz="1600"/>
              <a:t>Maintain some memory that gets updated at every time step</a:t>
            </a:r>
            <a:endParaRPr sz="1600"/>
          </a:p>
          <a:p>
            <a:pPr indent="-215900" lvl="0" marL="114300" rtl="0" algn="l">
              <a:spcBef>
                <a:spcPts val="0"/>
              </a:spcBef>
              <a:spcAft>
                <a:spcPts val="0"/>
              </a:spcAft>
              <a:buSzPts val="1600"/>
              <a:buChar char="●"/>
            </a:pPr>
            <a:r>
              <a:rPr lang="en" sz="1600"/>
              <a:t>Commonly encoder-decoder architectures</a:t>
            </a:r>
            <a:endParaRPr sz="1600"/>
          </a:p>
        </p:txBody>
      </p:sp>
      <p:pic>
        <p:nvPicPr>
          <p:cNvPr id="99" name="Google Shape;99;p14"/>
          <p:cNvPicPr preferRelativeResize="0"/>
          <p:nvPr/>
        </p:nvPicPr>
        <p:blipFill>
          <a:blip r:embed="rId4">
            <a:alphaModFix/>
          </a:blip>
          <a:stretch>
            <a:fillRect/>
          </a:stretch>
        </p:blipFill>
        <p:spPr>
          <a:xfrm>
            <a:off x="4850525" y="1693350"/>
            <a:ext cx="3796675" cy="1342064"/>
          </a:xfrm>
          <a:prstGeom prst="rect">
            <a:avLst/>
          </a:prstGeom>
          <a:noFill/>
          <a:ln cap="flat" cmpd="sng" w="9525">
            <a:solidFill>
              <a:schemeClr val="lt1"/>
            </a:solidFill>
            <a:prstDash val="solid"/>
            <a:round/>
            <a:headEnd len="sm" w="sm" type="none"/>
            <a:tailEnd len="sm" w="sm" type="none"/>
          </a:ln>
        </p:spPr>
      </p:pic>
      <p:sp>
        <p:nvSpPr>
          <p:cNvPr id="100" name="Google Shape;100;p14"/>
          <p:cNvSpPr txBox="1"/>
          <p:nvPr/>
        </p:nvSpPr>
        <p:spPr>
          <a:xfrm>
            <a:off x="4779450" y="3019075"/>
            <a:ext cx="3936600" cy="1416000"/>
          </a:xfrm>
          <a:prstGeom prst="rect">
            <a:avLst/>
          </a:prstGeom>
          <a:noFill/>
          <a:ln>
            <a:noFill/>
          </a:ln>
        </p:spPr>
        <p:txBody>
          <a:bodyPr anchorCtr="0" anchor="t" bIns="91425" lIns="91425" spcFirstLastPara="1" rIns="91425" wrap="square" tIns="91425">
            <a:spAutoFit/>
          </a:bodyPr>
          <a:lstStyle/>
          <a:p>
            <a:pPr indent="-215900" lvl="0" marL="171450" rtl="0" algn="l">
              <a:spcBef>
                <a:spcPts val="0"/>
              </a:spcBef>
              <a:spcAft>
                <a:spcPts val="0"/>
              </a:spcAft>
              <a:buSzPts val="1600"/>
              <a:buChar char="●"/>
            </a:pPr>
            <a:r>
              <a:rPr lang="en" sz="1600"/>
              <a:t>Produce numerical representations of words that are meaningful</a:t>
            </a:r>
            <a:endParaRPr sz="1600"/>
          </a:p>
          <a:p>
            <a:pPr indent="-215900" lvl="0" marL="171450" rtl="0" algn="l">
              <a:spcBef>
                <a:spcPts val="0"/>
              </a:spcBef>
              <a:spcAft>
                <a:spcPts val="0"/>
              </a:spcAft>
              <a:buSzPts val="1600"/>
              <a:buChar char="●"/>
            </a:pPr>
            <a:r>
              <a:rPr lang="en" sz="1600"/>
              <a:t>Can be pre-trained, used for many tasks</a:t>
            </a:r>
            <a:endParaRPr sz="1600"/>
          </a:p>
          <a:p>
            <a:pPr indent="-215900" lvl="0" marL="171450" rtl="0" algn="l">
              <a:spcBef>
                <a:spcPts val="0"/>
              </a:spcBef>
              <a:spcAft>
                <a:spcPts val="0"/>
              </a:spcAft>
              <a:buSzPts val="1600"/>
              <a:buChar char="●"/>
            </a:pPr>
            <a:r>
              <a:rPr lang="en" sz="1600"/>
              <a:t>Word2vec, GLoVE</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Weaknesses of Static Word Embeddings</a:t>
            </a:r>
            <a:endParaRPr/>
          </a:p>
          <a:p>
            <a:pPr indent="0" lvl="0" marL="0" rtl="0" algn="l">
              <a:spcBef>
                <a:spcPts val="0"/>
              </a:spcBef>
              <a:spcAft>
                <a:spcPts val="0"/>
              </a:spcAft>
              <a:buNone/>
            </a:pPr>
            <a:r>
              <a:t/>
            </a:r>
            <a:endParaRPr/>
          </a:p>
        </p:txBody>
      </p:sp>
      <p:sp>
        <p:nvSpPr>
          <p:cNvPr id="106" name="Google Shape;106;p15"/>
          <p:cNvSpPr txBox="1"/>
          <p:nvPr>
            <p:ph idx="1" type="body"/>
          </p:nvPr>
        </p:nvSpPr>
        <p:spPr>
          <a:xfrm>
            <a:off x="311700" y="1152475"/>
            <a:ext cx="4115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Insurmountable weakness: </a:t>
            </a:r>
            <a:endParaRPr/>
          </a:p>
          <a:p>
            <a:pPr indent="-342900" lvl="0" marL="457200" rtl="0" algn="l">
              <a:spcBef>
                <a:spcPts val="1200"/>
              </a:spcBef>
              <a:spcAft>
                <a:spcPts val="0"/>
              </a:spcAft>
              <a:buSzPts val="1800"/>
              <a:buChar char="●"/>
            </a:pPr>
            <a:r>
              <a:rPr lang="en"/>
              <a:t>Word meanings are the same in every context</a:t>
            </a:r>
            <a:endParaRPr/>
          </a:p>
          <a:p>
            <a:pPr indent="-317500" lvl="1" marL="914400" rtl="0" algn="l">
              <a:spcBef>
                <a:spcPts val="0"/>
              </a:spcBef>
              <a:spcAft>
                <a:spcPts val="0"/>
              </a:spcAft>
              <a:buSzPts val="1400"/>
              <a:buChar char="○"/>
            </a:pPr>
            <a:r>
              <a:rPr lang="en"/>
              <a:t>We need a bat and ball to play.</a:t>
            </a:r>
            <a:endParaRPr/>
          </a:p>
          <a:p>
            <a:pPr indent="-317500" lvl="1" marL="914400" rtl="0" algn="l">
              <a:spcBef>
                <a:spcPts val="0"/>
              </a:spcBef>
              <a:spcAft>
                <a:spcPts val="0"/>
              </a:spcAft>
              <a:buSzPts val="1400"/>
              <a:buChar char="○"/>
            </a:pPr>
            <a:r>
              <a:rPr lang="en"/>
              <a:t>The bat returned to its cave for the day</a:t>
            </a:r>
            <a:endParaRPr/>
          </a:p>
          <a:p>
            <a:pPr indent="-317500" lvl="1" marL="914400" rtl="0" algn="l">
              <a:spcBef>
                <a:spcPts val="0"/>
              </a:spcBef>
              <a:spcAft>
                <a:spcPts val="0"/>
              </a:spcAft>
              <a:buSzPts val="1400"/>
              <a:buChar char="○"/>
            </a:pPr>
            <a:r>
              <a:rPr lang="en"/>
              <a:t>“Bat” has same representation!!!</a:t>
            </a:r>
            <a:endParaRPr/>
          </a:p>
        </p:txBody>
      </p:sp>
      <p:pic>
        <p:nvPicPr>
          <p:cNvPr id="107" name="Google Shape;107;p15"/>
          <p:cNvPicPr preferRelativeResize="0"/>
          <p:nvPr/>
        </p:nvPicPr>
        <p:blipFill>
          <a:blip r:embed="rId3">
            <a:alphaModFix/>
          </a:blip>
          <a:stretch>
            <a:fillRect/>
          </a:stretch>
        </p:blipFill>
        <p:spPr>
          <a:xfrm>
            <a:off x="4427401" y="1152475"/>
            <a:ext cx="3344975" cy="357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Weaknesses of RNN’s</a:t>
            </a:r>
            <a:endParaRPr/>
          </a:p>
        </p:txBody>
      </p:sp>
      <p:sp>
        <p:nvSpPr>
          <p:cNvPr id="113" name="Google Shape;113;p16"/>
          <p:cNvSpPr txBox="1"/>
          <p:nvPr>
            <p:ph idx="1" type="body"/>
          </p:nvPr>
        </p:nvSpPr>
        <p:spPr>
          <a:xfrm>
            <a:off x="311700" y="1152475"/>
            <a:ext cx="8417400" cy="1866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Slow to train → have to perform </a:t>
            </a:r>
            <a:r>
              <a:rPr lang="en"/>
              <a:t>back-propagation</a:t>
            </a:r>
            <a:r>
              <a:rPr lang="en"/>
              <a:t> through time</a:t>
            </a:r>
            <a:endParaRPr/>
          </a:p>
          <a:p>
            <a:pPr indent="-342900" lvl="0" marL="457200" rtl="0" algn="l">
              <a:spcBef>
                <a:spcPts val="0"/>
              </a:spcBef>
              <a:spcAft>
                <a:spcPts val="0"/>
              </a:spcAft>
              <a:buSzPts val="1800"/>
              <a:buChar char="●"/>
            </a:pPr>
            <a:r>
              <a:rPr lang="en"/>
              <a:t>Memory cell is constantly overwritten, makes it hard to learn long-term dependencies</a:t>
            </a:r>
            <a:endParaRPr/>
          </a:p>
          <a:p>
            <a:pPr indent="-317500" lvl="1" marL="914400" rtl="0" algn="l">
              <a:spcBef>
                <a:spcPts val="0"/>
              </a:spcBef>
              <a:spcAft>
                <a:spcPts val="0"/>
              </a:spcAft>
              <a:buSzPts val="1400"/>
              <a:buChar char="○"/>
            </a:pPr>
            <a:r>
              <a:rPr lang="en"/>
              <a:t>“</a:t>
            </a:r>
            <a:r>
              <a:rPr lang="en"/>
              <a:t>Sita asked Rukmini to make her some tea because </a:t>
            </a:r>
            <a:r>
              <a:rPr b="1" i="1" lang="en" u="sng"/>
              <a:t>she</a:t>
            </a:r>
            <a:r>
              <a:rPr lang="en"/>
              <a:t> was cold.”</a:t>
            </a:r>
            <a:r>
              <a:rPr lang="en"/>
              <a:t> </a:t>
            </a:r>
            <a:endParaRPr/>
          </a:p>
          <a:p>
            <a:pPr indent="-317500" lvl="2" marL="1371600" rtl="0" algn="l">
              <a:spcBef>
                <a:spcPts val="0"/>
              </a:spcBef>
              <a:spcAft>
                <a:spcPts val="0"/>
              </a:spcAft>
              <a:buSzPts val="1400"/>
              <a:buChar char="■"/>
            </a:pPr>
            <a:r>
              <a:rPr lang="en"/>
              <a:t>Who does “she” refer to?</a:t>
            </a:r>
            <a:endParaRPr/>
          </a:p>
          <a:p>
            <a:pPr indent="0" lvl="0" marL="0" rtl="0" algn="l">
              <a:spcBef>
                <a:spcPts val="1200"/>
              </a:spcBef>
              <a:spcAft>
                <a:spcPts val="1200"/>
              </a:spcAft>
              <a:buNone/>
            </a:pPr>
            <a:r>
              <a:t/>
            </a:r>
            <a:endParaRPr/>
          </a:p>
        </p:txBody>
      </p:sp>
      <p:pic>
        <p:nvPicPr>
          <p:cNvPr id="114" name="Google Shape;114;p16"/>
          <p:cNvPicPr preferRelativeResize="0"/>
          <p:nvPr/>
        </p:nvPicPr>
        <p:blipFill>
          <a:blip r:embed="rId3">
            <a:alphaModFix/>
          </a:blip>
          <a:stretch>
            <a:fillRect/>
          </a:stretch>
        </p:blipFill>
        <p:spPr>
          <a:xfrm>
            <a:off x="4571991" y="2310400"/>
            <a:ext cx="3640259" cy="2677875"/>
          </a:xfrm>
          <a:prstGeom prst="rect">
            <a:avLst/>
          </a:prstGeom>
          <a:noFill/>
          <a:ln>
            <a:noFill/>
          </a:ln>
        </p:spPr>
      </p:pic>
      <p:sp>
        <p:nvSpPr>
          <p:cNvPr id="115" name="Google Shape;115;p16"/>
          <p:cNvSpPr txBox="1"/>
          <p:nvPr/>
        </p:nvSpPr>
        <p:spPr>
          <a:xfrm>
            <a:off x="311700" y="2816500"/>
            <a:ext cx="42603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Vanishing and exploding gradients make it very hard to train RNN’s over many time-steps!!!</a:t>
            </a:r>
            <a:endParaRPr sz="1600"/>
          </a:p>
          <a:p>
            <a:pPr indent="-330200" lvl="1" marL="914400" rtl="0" algn="l">
              <a:spcBef>
                <a:spcPts val="0"/>
              </a:spcBef>
              <a:spcAft>
                <a:spcPts val="0"/>
              </a:spcAft>
              <a:buSzPts val="1600"/>
              <a:buChar char="○"/>
            </a:pPr>
            <a:r>
              <a:rPr lang="en" sz="1600"/>
              <a:t>0.9**50 = 0.005153</a:t>
            </a:r>
            <a:endParaRPr sz="1600"/>
          </a:p>
          <a:p>
            <a:pPr indent="-330200" lvl="1" marL="914400" rtl="0" algn="l">
              <a:spcBef>
                <a:spcPts val="0"/>
              </a:spcBef>
              <a:spcAft>
                <a:spcPts val="0"/>
              </a:spcAft>
              <a:buSzPts val="1600"/>
              <a:buChar char="○"/>
            </a:pPr>
            <a:r>
              <a:rPr lang="en" sz="1600"/>
              <a:t>1.1**50 = 117.4</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a:t>
            </a:r>
            <a:endParaRPr/>
          </a:p>
        </p:txBody>
      </p:sp>
      <p:pic>
        <p:nvPicPr>
          <p:cNvPr id="121" name="Google Shape;121;p17"/>
          <p:cNvPicPr preferRelativeResize="0"/>
          <p:nvPr/>
        </p:nvPicPr>
        <p:blipFill>
          <a:blip r:embed="rId3">
            <a:alphaModFix/>
          </a:blip>
          <a:stretch>
            <a:fillRect/>
          </a:stretch>
        </p:blipFill>
        <p:spPr>
          <a:xfrm>
            <a:off x="4153175" y="567826"/>
            <a:ext cx="4203800" cy="1211400"/>
          </a:xfrm>
          <a:prstGeom prst="rect">
            <a:avLst/>
          </a:prstGeom>
          <a:noFill/>
          <a:ln cap="flat" cmpd="sng" w="9525">
            <a:solidFill>
              <a:schemeClr val="dk2"/>
            </a:solidFill>
            <a:prstDash val="solid"/>
            <a:round/>
            <a:headEnd len="sm" w="sm" type="none"/>
            <a:tailEnd len="sm" w="sm" type="none"/>
          </a:ln>
        </p:spPr>
      </p:pic>
      <p:pic>
        <p:nvPicPr>
          <p:cNvPr id="122" name="Google Shape;122;p17"/>
          <p:cNvPicPr preferRelativeResize="0"/>
          <p:nvPr/>
        </p:nvPicPr>
        <p:blipFill>
          <a:blip r:embed="rId4">
            <a:alphaModFix/>
          </a:blip>
          <a:stretch>
            <a:fillRect/>
          </a:stretch>
        </p:blipFill>
        <p:spPr>
          <a:xfrm>
            <a:off x="4153174" y="2343151"/>
            <a:ext cx="3840176" cy="2054451"/>
          </a:xfrm>
          <a:prstGeom prst="rect">
            <a:avLst/>
          </a:prstGeom>
          <a:noFill/>
          <a:ln cap="flat" cmpd="sng" w="9525">
            <a:solidFill>
              <a:schemeClr val="dk2"/>
            </a:solidFill>
            <a:prstDash val="solid"/>
            <a:round/>
            <a:headEnd len="sm" w="sm" type="none"/>
            <a:tailEnd len="sm" w="sm" type="none"/>
          </a:ln>
        </p:spPr>
      </p:pic>
      <p:sp>
        <p:nvSpPr>
          <p:cNvPr id="123" name="Google Shape;123;p17"/>
          <p:cNvSpPr txBox="1"/>
          <p:nvPr/>
        </p:nvSpPr>
        <p:spPr>
          <a:xfrm>
            <a:off x="323025" y="1159325"/>
            <a:ext cx="3193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Main Idea:</a:t>
            </a:r>
            <a:r>
              <a:rPr lang="en" sz="1800">
                <a:latin typeface="Roboto"/>
                <a:ea typeface="Roboto"/>
                <a:cs typeface="Roboto"/>
                <a:sym typeface="Roboto"/>
              </a:rPr>
              <a:t> Word should be represented based on context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Mechanism: </a:t>
            </a:r>
            <a:r>
              <a:rPr lang="en" sz="1800">
                <a:latin typeface="Roboto"/>
                <a:ea typeface="Roboto"/>
                <a:cs typeface="Roboto"/>
                <a:sym typeface="Roboto"/>
              </a:rPr>
              <a:t>At every position, be able to directly access every position</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Attention All You Need?</a:t>
            </a:r>
            <a:endParaRPr/>
          </a:p>
        </p:txBody>
      </p:sp>
      <p:sp>
        <p:nvSpPr>
          <p:cNvPr id="129" name="Google Shape;129;p18"/>
          <p:cNvSpPr txBox="1"/>
          <p:nvPr>
            <p:ph idx="1" type="body"/>
          </p:nvPr>
        </p:nvSpPr>
        <p:spPr>
          <a:xfrm>
            <a:off x="1791925" y="2825125"/>
            <a:ext cx="855300" cy="12597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1000"/>
              <a:t>layers</a:t>
            </a:r>
            <a:endParaRPr sz="1000"/>
          </a:p>
        </p:txBody>
      </p:sp>
      <p:sp>
        <p:nvSpPr>
          <p:cNvPr id="130" name="Google Shape;130;p18"/>
          <p:cNvSpPr/>
          <p:nvPr/>
        </p:nvSpPr>
        <p:spPr>
          <a:xfrm>
            <a:off x="1990975" y="3065500"/>
            <a:ext cx="123000" cy="2685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rot="10800000">
            <a:off x="1990975" y="3606575"/>
            <a:ext cx="123000" cy="2685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8"/>
          <p:cNvPicPr preferRelativeResize="0"/>
          <p:nvPr/>
        </p:nvPicPr>
        <p:blipFill>
          <a:blip r:embed="rId3">
            <a:alphaModFix/>
          </a:blip>
          <a:stretch>
            <a:fillRect/>
          </a:stretch>
        </p:blipFill>
        <p:spPr>
          <a:xfrm>
            <a:off x="2413675" y="2450250"/>
            <a:ext cx="4316650" cy="2009475"/>
          </a:xfrm>
          <a:prstGeom prst="rect">
            <a:avLst/>
          </a:prstGeom>
          <a:noFill/>
          <a:ln>
            <a:noFill/>
          </a:ln>
        </p:spPr>
      </p:pic>
      <p:sp>
        <p:nvSpPr>
          <p:cNvPr id="133" name="Google Shape;133;p18"/>
          <p:cNvSpPr txBox="1"/>
          <p:nvPr/>
        </p:nvSpPr>
        <p:spPr>
          <a:xfrm>
            <a:off x="3877175" y="4519225"/>
            <a:ext cx="100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Time</a:t>
            </a:r>
            <a:endParaRPr sz="1200">
              <a:latin typeface="Roboto"/>
              <a:ea typeface="Roboto"/>
              <a:cs typeface="Roboto"/>
              <a:sym typeface="Roboto"/>
            </a:endParaRPr>
          </a:p>
        </p:txBody>
      </p:sp>
      <p:sp>
        <p:nvSpPr>
          <p:cNvPr id="134" name="Google Shape;134;p18"/>
          <p:cNvSpPr/>
          <p:nvPr/>
        </p:nvSpPr>
        <p:spPr>
          <a:xfrm rot="5400000">
            <a:off x="4510500" y="4569625"/>
            <a:ext cx="123000" cy="2685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rot="-5400000">
            <a:off x="3648675" y="4569625"/>
            <a:ext cx="123000" cy="2685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591175" y="945500"/>
            <a:ext cx="79311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We would like our model to have access to the other words in a sentence when building the representation of some word</a:t>
            </a:r>
            <a:endParaRPr sz="1600"/>
          </a:p>
          <a:p>
            <a:pPr indent="-330200" lvl="0" marL="457200" rtl="0" algn="l">
              <a:spcBef>
                <a:spcPts val="0"/>
              </a:spcBef>
              <a:spcAft>
                <a:spcPts val="0"/>
              </a:spcAft>
              <a:buSzPts val="1600"/>
              <a:buChar char="●"/>
            </a:pPr>
            <a:r>
              <a:rPr lang="en" sz="1600"/>
              <a:t>Previously we achieved this by having the recurrent connections.</a:t>
            </a:r>
            <a:endParaRPr sz="1600"/>
          </a:p>
          <a:p>
            <a:pPr indent="-330200" lvl="0" marL="457200" rtl="0" algn="l">
              <a:spcBef>
                <a:spcPts val="0"/>
              </a:spcBef>
              <a:spcAft>
                <a:spcPts val="0"/>
              </a:spcAft>
              <a:buSzPts val="1600"/>
              <a:buChar char="●"/>
            </a:pPr>
            <a:r>
              <a:rPr lang="en" sz="1600"/>
              <a:t>This meant we had to backprop through </a:t>
            </a:r>
            <a:r>
              <a:rPr lang="en" sz="1600" u="sng"/>
              <a:t>time</a:t>
            </a:r>
            <a:endParaRPr sz="1600" u="sng"/>
          </a:p>
          <a:p>
            <a:pPr indent="-330200" lvl="1" marL="914400" rtl="0" algn="l">
              <a:spcBef>
                <a:spcPts val="0"/>
              </a:spcBef>
              <a:spcAft>
                <a:spcPts val="0"/>
              </a:spcAft>
              <a:buSzPts val="1600"/>
              <a:buChar char="○"/>
            </a:pPr>
            <a:r>
              <a:rPr lang="en" sz="1600"/>
              <a:t>Typical sequence length = 128, 512, 1024, etc.</a:t>
            </a:r>
            <a:endParaRPr sz="1600"/>
          </a:p>
        </p:txBody>
      </p:sp>
      <p:sp>
        <p:nvSpPr>
          <p:cNvPr id="137" name="Google Shape;137;p18"/>
          <p:cNvSpPr txBox="1"/>
          <p:nvPr/>
        </p:nvSpPr>
        <p:spPr>
          <a:xfrm>
            <a:off x="6498075" y="2990975"/>
            <a:ext cx="260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Backprop happens in opposite direction from arrows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Is All You Need</a:t>
            </a:r>
            <a:endParaRPr/>
          </a:p>
        </p:txBody>
      </p:sp>
      <p:sp>
        <p:nvSpPr>
          <p:cNvPr id="143" name="Google Shape;143;p19"/>
          <p:cNvSpPr txBox="1"/>
          <p:nvPr>
            <p:ph idx="1" type="body"/>
          </p:nvPr>
        </p:nvSpPr>
        <p:spPr>
          <a:xfrm>
            <a:off x="306900" y="1300900"/>
            <a:ext cx="855300" cy="12597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1000"/>
              <a:t>layers</a:t>
            </a:r>
            <a:endParaRPr sz="1000"/>
          </a:p>
        </p:txBody>
      </p:sp>
      <p:sp>
        <p:nvSpPr>
          <p:cNvPr id="144" name="Google Shape;144;p19"/>
          <p:cNvSpPr/>
          <p:nvPr/>
        </p:nvSpPr>
        <p:spPr>
          <a:xfrm>
            <a:off x="505950" y="1541275"/>
            <a:ext cx="123000" cy="2685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rot="10800000">
            <a:off x="505950" y="2082350"/>
            <a:ext cx="123000" cy="2685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nvSpPr>
        <p:spPr>
          <a:xfrm>
            <a:off x="1741875" y="2771625"/>
            <a:ext cx="89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RNN</a:t>
            </a:r>
            <a:endParaRPr>
              <a:latin typeface="Roboto"/>
              <a:ea typeface="Roboto"/>
              <a:cs typeface="Roboto"/>
              <a:sym typeface="Roboto"/>
            </a:endParaRPr>
          </a:p>
        </p:txBody>
      </p:sp>
      <p:sp>
        <p:nvSpPr>
          <p:cNvPr id="147" name="Google Shape;147;p19"/>
          <p:cNvSpPr txBox="1"/>
          <p:nvPr/>
        </p:nvSpPr>
        <p:spPr>
          <a:xfrm>
            <a:off x="6002750" y="2771625"/>
            <a:ext cx="13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Transformer</a:t>
            </a:r>
            <a:endParaRPr>
              <a:latin typeface="Roboto"/>
              <a:ea typeface="Roboto"/>
              <a:cs typeface="Roboto"/>
              <a:sym typeface="Roboto"/>
            </a:endParaRPr>
          </a:p>
        </p:txBody>
      </p:sp>
      <p:sp>
        <p:nvSpPr>
          <p:cNvPr id="148" name="Google Shape;148;p19"/>
          <p:cNvSpPr txBox="1"/>
          <p:nvPr/>
        </p:nvSpPr>
        <p:spPr>
          <a:xfrm>
            <a:off x="505950" y="3171825"/>
            <a:ext cx="6219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Transformer removes connections within a layer, gets </a:t>
            </a:r>
            <a:r>
              <a:rPr lang="en">
                <a:latin typeface="Roboto"/>
                <a:ea typeface="Roboto"/>
                <a:cs typeface="Roboto"/>
                <a:sym typeface="Roboto"/>
              </a:rPr>
              <a:t>context</a:t>
            </a:r>
            <a:r>
              <a:rPr lang="en">
                <a:latin typeface="Roboto"/>
                <a:ea typeface="Roboto"/>
                <a:cs typeface="Roboto"/>
                <a:sym typeface="Roboto"/>
              </a:rPr>
              <a:t> information from </a:t>
            </a:r>
            <a:r>
              <a:rPr i="1" lang="en">
                <a:latin typeface="Roboto"/>
                <a:ea typeface="Roboto"/>
                <a:cs typeface="Roboto"/>
                <a:sym typeface="Roboto"/>
              </a:rPr>
              <a:t>previous</a:t>
            </a:r>
            <a:r>
              <a:rPr lang="en">
                <a:latin typeface="Roboto"/>
                <a:ea typeface="Roboto"/>
                <a:cs typeface="Roboto"/>
                <a:sym typeface="Roboto"/>
              </a:rPr>
              <a:t> layer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Makes training much easier, because we backprop through </a:t>
            </a:r>
            <a:r>
              <a:rPr lang="en" u="sng">
                <a:latin typeface="Roboto"/>
                <a:ea typeface="Roboto"/>
                <a:cs typeface="Roboto"/>
                <a:sym typeface="Roboto"/>
              </a:rPr>
              <a:t>layers</a:t>
            </a:r>
            <a:r>
              <a:rPr lang="en">
                <a:latin typeface="Roboto"/>
                <a:ea typeface="Roboto"/>
                <a:cs typeface="Roboto"/>
                <a:sym typeface="Roboto"/>
              </a:rPr>
              <a:t> </a:t>
            </a:r>
            <a:r>
              <a:rPr lang="en" u="sng">
                <a:latin typeface="Roboto"/>
                <a:ea typeface="Roboto"/>
                <a:cs typeface="Roboto"/>
                <a:sym typeface="Roboto"/>
              </a:rPr>
              <a:t>instead of time</a:t>
            </a:r>
            <a:endParaRPr u="sng">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Typical # of layers: 5-50 (compared to sequence length &gt;= 512)</a:t>
            </a:r>
            <a:endParaRPr>
              <a:latin typeface="Roboto"/>
              <a:ea typeface="Roboto"/>
              <a:cs typeface="Roboto"/>
              <a:sym typeface="Roboto"/>
            </a:endParaRPr>
          </a:p>
        </p:txBody>
      </p:sp>
      <p:pic>
        <p:nvPicPr>
          <p:cNvPr id="149" name="Google Shape;149;p19"/>
          <p:cNvPicPr preferRelativeResize="0"/>
          <p:nvPr/>
        </p:nvPicPr>
        <p:blipFill>
          <a:blip r:embed="rId3">
            <a:alphaModFix/>
          </a:blip>
          <a:stretch>
            <a:fillRect/>
          </a:stretch>
        </p:blipFill>
        <p:spPr>
          <a:xfrm>
            <a:off x="824763" y="1101100"/>
            <a:ext cx="7494474" cy="1524100"/>
          </a:xfrm>
          <a:prstGeom prst="rect">
            <a:avLst/>
          </a:prstGeom>
          <a:noFill/>
          <a:ln>
            <a:noFill/>
          </a:ln>
        </p:spPr>
      </p:pic>
      <p:sp>
        <p:nvSpPr>
          <p:cNvPr id="150" name="Google Shape;150;p19"/>
          <p:cNvSpPr/>
          <p:nvPr/>
        </p:nvSpPr>
        <p:spPr>
          <a:xfrm rot="-1706778">
            <a:off x="1174227" y="2115121"/>
            <a:ext cx="559900" cy="103361"/>
          </a:xfrm>
          <a:prstGeom prst="rightArrow">
            <a:avLst>
              <a:gd fmla="val 50000" name="adj1"/>
              <a:gd fmla="val 100121"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rot="-953592">
            <a:off x="1209308" y="2068134"/>
            <a:ext cx="1266410" cy="103227"/>
          </a:xfrm>
          <a:prstGeom prst="rightArrow">
            <a:avLst>
              <a:gd fmla="val 50000" name="adj1"/>
              <a:gd fmla="val 100121"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rot="-651890">
            <a:off x="1202909" y="2098067"/>
            <a:ext cx="1976734" cy="103258"/>
          </a:xfrm>
          <a:prstGeom prst="rightArrow">
            <a:avLst>
              <a:gd fmla="val 50000" name="adj1"/>
              <a:gd fmla="val 100121"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txBox="1"/>
          <p:nvPr/>
        </p:nvSpPr>
        <p:spPr>
          <a:xfrm>
            <a:off x="5166825" y="374450"/>
            <a:ext cx="260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Backprop happens in opposite direction from arrows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Transformers</a:t>
            </a:r>
            <a:endParaRPr/>
          </a:p>
        </p:txBody>
      </p:sp>
      <p:sp>
        <p:nvSpPr>
          <p:cNvPr id="159" name="Google Shape;159;p20"/>
          <p:cNvSpPr txBox="1"/>
          <p:nvPr>
            <p:ph idx="1" type="body"/>
          </p:nvPr>
        </p:nvSpPr>
        <p:spPr>
          <a:xfrm>
            <a:off x="311700" y="1229875"/>
            <a:ext cx="43641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Original</a:t>
            </a:r>
            <a:r>
              <a:rPr lang="en"/>
              <a:t> paper: “Attention Is All You Need”</a:t>
            </a:r>
            <a:endParaRPr/>
          </a:p>
          <a:p>
            <a:pPr indent="-317500" lvl="1" marL="914400" rtl="0" algn="l">
              <a:spcBef>
                <a:spcPts val="0"/>
              </a:spcBef>
              <a:spcAft>
                <a:spcPts val="0"/>
              </a:spcAft>
              <a:buSzPts val="1400"/>
              <a:buChar char="○"/>
            </a:pPr>
            <a:r>
              <a:rPr lang="en"/>
              <a:t>Main idea: we can throw out recurrent connections and just use attention</a:t>
            </a:r>
            <a:endParaRPr b="1" i="1" u="sng"/>
          </a:p>
          <a:p>
            <a:pPr indent="-342900" lvl="0" marL="457200" rtl="0" algn="l">
              <a:spcBef>
                <a:spcPts val="0"/>
              </a:spcBef>
              <a:spcAft>
                <a:spcPts val="0"/>
              </a:spcAft>
              <a:buSzPts val="1800"/>
              <a:buChar char="●"/>
            </a:pPr>
            <a:r>
              <a:rPr lang="en"/>
              <a:t>Overcome RNN Weaknesses:</a:t>
            </a:r>
            <a:endParaRPr/>
          </a:p>
          <a:p>
            <a:pPr indent="-317500" lvl="1" marL="914400" rtl="0" algn="l">
              <a:spcBef>
                <a:spcPts val="0"/>
              </a:spcBef>
              <a:spcAft>
                <a:spcPts val="0"/>
              </a:spcAft>
              <a:buSzPts val="1400"/>
              <a:buChar char="○"/>
            </a:pPr>
            <a:r>
              <a:rPr b="1" lang="en"/>
              <a:t>Train faster:</a:t>
            </a:r>
            <a:r>
              <a:rPr lang="en"/>
              <a:t> no more recurrent connections</a:t>
            </a:r>
            <a:endParaRPr/>
          </a:p>
          <a:p>
            <a:pPr indent="-317500" lvl="1" marL="914400" rtl="0" algn="l">
              <a:spcBef>
                <a:spcPts val="0"/>
              </a:spcBef>
              <a:spcAft>
                <a:spcPts val="0"/>
              </a:spcAft>
              <a:buSzPts val="1400"/>
              <a:buChar char="○"/>
            </a:pPr>
            <a:r>
              <a:rPr b="1" lang="en"/>
              <a:t>Train more easily:</a:t>
            </a:r>
            <a:r>
              <a:rPr lang="en"/>
              <a:t> skip connections</a:t>
            </a:r>
            <a:endParaRPr/>
          </a:p>
          <a:p>
            <a:pPr indent="-342900" lvl="0" marL="457200" rtl="0" algn="l">
              <a:spcBef>
                <a:spcPts val="0"/>
              </a:spcBef>
              <a:spcAft>
                <a:spcPts val="0"/>
              </a:spcAft>
              <a:buSzPts val="1800"/>
              <a:buChar char="●"/>
            </a:pPr>
            <a:r>
              <a:rPr lang="en"/>
              <a:t>Overcome word2vec Weaknesses:</a:t>
            </a:r>
            <a:endParaRPr/>
          </a:p>
          <a:p>
            <a:pPr indent="-317500" lvl="1" marL="914400" rtl="0" algn="l">
              <a:spcBef>
                <a:spcPts val="0"/>
              </a:spcBef>
              <a:spcAft>
                <a:spcPts val="0"/>
              </a:spcAft>
              <a:buSzPts val="1400"/>
              <a:buChar char="○"/>
            </a:pPr>
            <a:r>
              <a:rPr lang="en"/>
              <a:t>Words embeddings are now contextual!!!!</a:t>
            </a:r>
            <a:endParaRPr/>
          </a:p>
        </p:txBody>
      </p:sp>
      <p:pic>
        <p:nvPicPr>
          <p:cNvPr id="160" name="Google Shape;160;p20"/>
          <p:cNvPicPr preferRelativeResize="0"/>
          <p:nvPr/>
        </p:nvPicPr>
        <p:blipFill>
          <a:blip r:embed="rId3">
            <a:alphaModFix/>
          </a:blip>
          <a:stretch>
            <a:fillRect/>
          </a:stretch>
        </p:blipFill>
        <p:spPr>
          <a:xfrm>
            <a:off x="4759377" y="75150"/>
            <a:ext cx="1979761" cy="2687500"/>
          </a:xfrm>
          <a:prstGeom prst="rect">
            <a:avLst/>
          </a:prstGeom>
          <a:noFill/>
          <a:ln cap="flat" cmpd="sng" w="9525">
            <a:solidFill>
              <a:schemeClr val="dk2"/>
            </a:solidFill>
            <a:prstDash val="solid"/>
            <a:round/>
            <a:headEnd len="sm" w="sm" type="none"/>
            <a:tailEnd len="sm" w="sm" type="none"/>
          </a:ln>
        </p:spPr>
      </p:pic>
      <p:pic>
        <p:nvPicPr>
          <p:cNvPr id="161" name="Google Shape;161;p20"/>
          <p:cNvPicPr preferRelativeResize="0"/>
          <p:nvPr/>
        </p:nvPicPr>
        <p:blipFill>
          <a:blip r:embed="rId4">
            <a:alphaModFix/>
          </a:blip>
          <a:stretch>
            <a:fillRect/>
          </a:stretch>
        </p:blipFill>
        <p:spPr>
          <a:xfrm>
            <a:off x="6863049" y="75150"/>
            <a:ext cx="2104301" cy="2687500"/>
          </a:xfrm>
          <a:prstGeom prst="rect">
            <a:avLst/>
          </a:prstGeom>
          <a:noFill/>
          <a:ln cap="flat" cmpd="sng" w="9525">
            <a:solidFill>
              <a:schemeClr val="dk2"/>
            </a:solidFill>
            <a:prstDash val="solid"/>
            <a:round/>
            <a:headEnd len="sm" w="sm" type="none"/>
            <a:tailEnd len="sm" w="sm" type="none"/>
          </a:ln>
        </p:spPr>
      </p:pic>
      <p:pic>
        <p:nvPicPr>
          <p:cNvPr id="162" name="Google Shape;162;p20"/>
          <p:cNvPicPr preferRelativeResize="0"/>
          <p:nvPr/>
        </p:nvPicPr>
        <p:blipFill>
          <a:blip r:embed="rId5">
            <a:alphaModFix/>
          </a:blip>
          <a:stretch>
            <a:fillRect/>
          </a:stretch>
        </p:blipFill>
        <p:spPr>
          <a:xfrm>
            <a:off x="4759375" y="2934500"/>
            <a:ext cx="3990075" cy="2059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in Transformers</a:t>
            </a:r>
            <a:endParaRPr/>
          </a:p>
        </p:txBody>
      </p:sp>
      <p:sp>
        <p:nvSpPr>
          <p:cNvPr id="168" name="Google Shape;168;p21"/>
          <p:cNvSpPr txBox="1"/>
          <p:nvPr>
            <p:ph idx="1" type="body"/>
          </p:nvPr>
        </p:nvSpPr>
        <p:spPr>
          <a:xfrm>
            <a:off x="3169550" y="1347100"/>
            <a:ext cx="1715400" cy="78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Encoder Cross Attention</a:t>
            </a:r>
            <a:endParaRPr/>
          </a:p>
        </p:txBody>
      </p:sp>
      <p:pic>
        <p:nvPicPr>
          <p:cNvPr id="169" name="Google Shape;169;p21"/>
          <p:cNvPicPr preferRelativeResize="0"/>
          <p:nvPr/>
        </p:nvPicPr>
        <p:blipFill>
          <a:blip r:embed="rId3">
            <a:alphaModFix/>
          </a:blip>
          <a:stretch>
            <a:fillRect/>
          </a:stretch>
        </p:blipFill>
        <p:spPr>
          <a:xfrm>
            <a:off x="4961150" y="815351"/>
            <a:ext cx="3881924" cy="1847124"/>
          </a:xfrm>
          <a:prstGeom prst="rect">
            <a:avLst/>
          </a:prstGeom>
          <a:noFill/>
          <a:ln cap="flat" cmpd="sng" w="9525">
            <a:solidFill>
              <a:schemeClr val="dk2"/>
            </a:solidFill>
            <a:prstDash val="solid"/>
            <a:round/>
            <a:headEnd len="sm" w="sm" type="none"/>
            <a:tailEnd len="sm" w="sm" type="none"/>
          </a:ln>
        </p:spPr>
      </p:pic>
      <p:pic>
        <p:nvPicPr>
          <p:cNvPr id="170" name="Google Shape;170;p21"/>
          <p:cNvPicPr preferRelativeResize="0"/>
          <p:nvPr/>
        </p:nvPicPr>
        <p:blipFill>
          <a:blip r:embed="rId4">
            <a:alphaModFix/>
          </a:blip>
          <a:stretch>
            <a:fillRect/>
          </a:stretch>
        </p:blipFill>
        <p:spPr>
          <a:xfrm>
            <a:off x="4961150" y="2779906"/>
            <a:ext cx="3881925" cy="1946019"/>
          </a:xfrm>
          <a:prstGeom prst="rect">
            <a:avLst/>
          </a:prstGeom>
          <a:noFill/>
          <a:ln cap="flat" cmpd="sng" w="9525">
            <a:solidFill>
              <a:schemeClr val="dk2"/>
            </a:solidFill>
            <a:prstDash val="solid"/>
            <a:round/>
            <a:headEnd len="sm" w="sm" type="none"/>
            <a:tailEnd len="sm" w="sm" type="none"/>
          </a:ln>
        </p:spPr>
      </p:pic>
      <p:sp>
        <p:nvSpPr>
          <p:cNvPr id="171" name="Google Shape;171;p21"/>
          <p:cNvSpPr txBox="1"/>
          <p:nvPr>
            <p:ph idx="1" type="body"/>
          </p:nvPr>
        </p:nvSpPr>
        <p:spPr>
          <a:xfrm>
            <a:off x="3169550" y="3361100"/>
            <a:ext cx="1715400" cy="78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Decoder Self</a:t>
            </a:r>
            <a:r>
              <a:rPr lang="en"/>
              <a:t> Attention</a:t>
            </a:r>
            <a:endParaRPr/>
          </a:p>
        </p:txBody>
      </p:sp>
      <p:pic>
        <p:nvPicPr>
          <p:cNvPr id="172" name="Google Shape;172;p21"/>
          <p:cNvPicPr preferRelativeResize="0"/>
          <p:nvPr/>
        </p:nvPicPr>
        <p:blipFill>
          <a:blip r:embed="rId5">
            <a:alphaModFix/>
          </a:blip>
          <a:stretch>
            <a:fillRect/>
          </a:stretch>
        </p:blipFill>
        <p:spPr>
          <a:xfrm>
            <a:off x="421050" y="1441900"/>
            <a:ext cx="2260725" cy="3068900"/>
          </a:xfrm>
          <a:prstGeom prst="rect">
            <a:avLst/>
          </a:prstGeom>
          <a:noFill/>
          <a:ln cap="flat" cmpd="sng" w="9525">
            <a:solidFill>
              <a:schemeClr val="dk2"/>
            </a:solidFill>
            <a:prstDash val="solid"/>
            <a:round/>
            <a:headEnd len="sm" w="sm" type="none"/>
            <a:tailEnd len="sm" w="sm" type="none"/>
          </a:ln>
        </p:spPr>
      </p:pic>
      <p:sp>
        <p:nvSpPr>
          <p:cNvPr id="173" name="Google Shape;173;p21"/>
          <p:cNvSpPr txBox="1"/>
          <p:nvPr/>
        </p:nvSpPr>
        <p:spPr>
          <a:xfrm>
            <a:off x="540563" y="980200"/>
            <a:ext cx="2021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oboto"/>
                <a:ea typeface="Roboto"/>
                <a:cs typeface="Roboto"/>
                <a:sym typeface="Roboto"/>
              </a:rPr>
              <a:t>Transformer</a:t>
            </a:r>
            <a:endParaRPr sz="1800">
              <a:latin typeface="Roboto"/>
              <a:ea typeface="Roboto"/>
              <a:cs typeface="Roboto"/>
              <a:sym typeface="Roboto"/>
            </a:endParaRPr>
          </a:p>
        </p:txBody>
      </p:sp>
      <p:sp>
        <p:nvSpPr>
          <p:cNvPr id="174" name="Google Shape;174;p21"/>
          <p:cNvSpPr/>
          <p:nvPr/>
        </p:nvSpPr>
        <p:spPr>
          <a:xfrm>
            <a:off x="1614125" y="3038550"/>
            <a:ext cx="590700" cy="549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3097775" y="3198950"/>
            <a:ext cx="1715400" cy="1070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3097775" y="1187575"/>
            <a:ext cx="1715400" cy="10707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1614125" y="2571750"/>
            <a:ext cx="590700" cy="3876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